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59" r:id="rId5"/>
    <p:sldId id="314" r:id="rId6"/>
    <p:sldId id="316" r:id="rId7"/>
    <p:sldId id="294" r:id="rId8"/>
    <p:sldId id="295" r:id="rId9"/>
    <p:sldId id="296" r:id="rId10"/>
    <p:sldId id="302" r:id="rId11"/>
    <p:sldId id="303" r:id="rId12"/>
    <p:sldId id="304" r:id="rId13"/>
    <p:sldId id="305" r:id="rId14"/>
    <p:sldId id="297" r:id="rId15"/>
    <p:sldId id="315" r:id="rId16"/>
    <p:sldId id="306" r:id="rId17"/>
    <p:sldId id="307" r:id="rId18"/>
    <p:sldId id="308" r:id="rId19"/>
    <p:sldId id="309" r:id="rId20"/>
    <p:sldId id="261" r:id="rId21"/>
    <p:sldId id="262" r:id="rId22"/>
    <p:sldId id="263" r:id="rId23"/>
    <p:sldId id="264" r:id="rId24"/>
    <p:sldId id="266" r:id="rId25"/>
    <p:sldId id="267" r:id="rId26"/>
    <p:sldId id="268" r:id="rId27"/>
    <p:sldId id="269" r:id="rId28"/>
    <p:sldId id="272" r:id="rId29"/>
    <p:sldId id="273" r:id="rId30"/>
    <p:sldId id="270" r:id="rId31"/>
    <p:sldId id="271" r:id="rId32"/>
    <p:sldId id="274" r:id="rId33"/>
    <p:sldId id="275" r:id="rId34"/>
    <p:sldId id="276" r:id="rId35"/>
    <p:sldId id="277" r:id="rId36"/>
    <p:sldId id="278" r:id="rId37"/>
    <p:sldId id="279" r:id="rId38"/>
    <p:sldId id="283" r:id="rId39"/>
    <p:sldId id="284" r:id="rId40"/>
    <p:sldId id="280" r:id="rId41"/>
    <p:sldId id="286" r:id="rId42"/>
    <p:sldId id="291" r:id="rId43"/>
    <p:sldId id="287" r:id="rId44"/>
    <p:sldId id="288" r:id="rId45"/>
    <p:sldId id="289" r:id="rId46"/>
    <p:sldId id="282" r:id="rId47"/>
    <p:sldId id="290" r:id="rId48"/>
    <p:sldId id="298" r:id="rId49"/>
    <p:sldId id="312" r:id="rId50"/>
    <p:sldId id="300" r:id="rId51"/>
    <p:sldId id="299" r:id="rId52"/>
    <p:sldId id="310" r:id="rId53"/>
    <p:sldId id="301" r:id="rId54"/>
    <p:sldId id="311" r:id="rId55"/>
    <p:sldId id="313" r:id="rId56"/>
    <p:sldId id="293" r:id="rId5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3525" autoAdjust="0"/>
  </p:normalViewPr>
  <p:slideViewPr>
    <p:cSldViewPr snapToGrid="0">
      <p:cViewPr varScale="1">
        <p:scale>
          <a:sx n="68" d="100"/>
          <a:sy n="68" d="100"/>
        </p:scale>
        <p:origin x="78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72E2A-4963-4BE5-847D-D5BADC550423}" type="datetimeFigureOut">
              <a:rPr kumimoji="1" lang="ja-JP" altLang="en-US" smtClean="0"/>
              <a:t>2021/6/29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046B3-9EA0-4BC7-BE28-50A5752EDABB}" type="slidenum">
              <a:rPr kumimoji="1" lang="ja-JP" altLang="en-US" smtClean="0"/>
              <a:t>‹#›</a:t>
            </a:fld>
            <a:endParaRPr kumimoji="1" lang="ja-JP" altLang="en-US"/>
          </a:p>
        </p:txBody>
      </p:sp>
    </p:spTree>
    <p:extLst>
      <p:ext uri="{BB962C8B-B14F-4D97-AF65-F5344CB8AC3E}">
        <p14:creationId xmlns:p14="http://schemas.microsoft.com/office/powerpoint/2010/main" val="4502518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要支援　要介護　ほかの治療は医療保険で請求します。</a:t>
            </a:r>
          </a:p>
        </p:txBody>
      </p:sp>
      <p:sp>
        <p:nvSpPr>
          <p:cNvPr id="4" name="スライド番号プレースホルダー 3"/>
          <p:cNvSpPr>
            <a:spLocks noGrp="1"/>
          </p:cNvSpPr>
          <p:nvPr>
            <p:ph type="sldNum" sz="quarter" idx="5"/>
          </p:nvPr>
        </p:nvSpPr>
        <p:spPr/>
        <p:txBody>
          <a:bodyPr/>
          <a:lstStyle/>
          <a:p>
            <a:fld id="{0CD046B3-9EA0-4BC7-BE28-50A5752EDABB}" type="slidenum">
              <a:rPr kumimoji="1" lang="ja-JP" altLang="en-US" smtClean="0"/>
              <a:t>4</a:t>
            </a:fld>
            <a:endParaRPr kumimoji="1" lang="ja-JP" altLang="en-US"/>
          </a:p>
        </p:txBody>
      </p:sp>
    </p:spTree>
    <p:extLst>
      <p:ext uri="{BB962C8B-B14F-4D97-AF65-F5344CB8AC3E}">
        <p14:creationId xmlns:p14="http://schemas.microsoft.com/office/powerpoint/2010/main" val="3191930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山形県国保連合会トップページ。介護保険関係者の皆様へをクリック</a:t>
            </a:r>
          </a:p>
        </p:txBody>
      </p:sp>
      <p:sp>
        <p:nvSpPr>
          <p:cNvPr id="4" name="スライド番号プレースホルダー 3"/>
          <p:cNvSpPr>
            <a:spLocks noGrp="1"/>
          </p:cNvSpPr>
          <p:nvPr>
            <p:ph type="sldNum" sz="quarter" idx="5"/>
          </p:nvPr>
        </p:nvSpPr>
        <p:spPr/>
        <p:txBody>
          <a:bodyPr/>
          <a:lstStyle/>
          <a:p>
            <a:fld id="{0CD046B3-9EA0-4BC7-BE28-50A5752EDABB}" type="slidenum">
              <a:rPr kumimoji="1" lang="ja-JP" altLang="en-US" smtClean="0"/>
              <a:t>34</a:t>
            </a:fld>
            <a:endParaRPr kumimoji="1" lang="ja-JP" altLang="en-US"/>
          </a:p>
        </p:txBody>
      </p:sp>
    </p:spTree>
    <p:extLst>
      <p:ext uri="{BB962C8B-B14F-4D97-AF65-F5344CB8AC3E}">
        <p14:creationId xmlns:p14="http://schemas.microsoft.com/office/powerpoint/2010/main" val="1506197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介護保険事業所の皆様へをクリック</a:t>
            </a:r>
          </a:p>
        </p:txBody>
      </p:sp>
      <p:sp>
        <p:nvSpPr>
          <p:cNvPr id="4" name="スライド番号プレースホルダー 3"/>
          <p:cNvSpPr>
            <a:spLocks noGrp="1"/>
          </p:cNvSpPr>
          <p:nvPr>
            <p:ph type="sldNum" sz="quarter" idx="5"/>
          </p:nvPr>
        </p:nvSpPr>
        <p:spPr/>
        <p:txBody>
          <a:bodyPr/>
          <a:lstStyle/>
          <a:p>
            <a:fld id="{0CD046B3-9EA0-4BC7-BE28-50A5752EDABB}" type="slidenum">
              <a:rPr kumimoji="1" lang="ja-JP" altLang="en-US" smtClean="0"/>
              <a:t>35</a:t>
            </a:fld>
            <a:endParaRPr kumimoji="1" lang="ja-JP" altLang="en-US"/>
          </a:p>
        </p:txBody>
      </p:sp>
    </p:spTree>
    <p:extLst>
      <p:ext uri="{BB962C8B-B14F-4D97-AF65-F5344CB8AC3E}">
        <p14:creationId xmlns:p14="http://schemas.microsoft.com/office/powerpoint/2010/main" val="1278518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このページの一番下</a:t>
            </a:r>
          </a:p>
        </p:txBody>
      </p:sp>
      <p:sp>
        <p:nvSpPr>
          <p:cNvPr id="4" name="スライド番号プレースホルダー 3"/>
          <p:cNvSpPr>
            <a:spLocks noGrp="1"/>
          </p:cNvSpPr>
          <p:nvPr>
            <p:ph type="sldNum" sz="quarter" idx="5"/>
          </p:nvPr>
        </p:nvSpPr>
        <p:spPr/>
        <p:txBody>
          <a:bodyPr/>
          <a:lstStyle/>
          <a:p>
            <a:fld id="{0CD046B3-9EA0-4BC7-BE28-50A5752EDABB}" type="slidenum">
              <a:rPr kumimoji="1" lang="ja-JP" altLang="en-US" smtClean="0"/>
              <a:t>36</a:t>
            </a:fld>
            <a:endParaRPr kumimoji="1" lang="ja-JP" altLang="en-US"/>
          </a:p>
        </p:txBody>
      </p:sp>
    </p:spTree>
    <p:extLst>
      <p:ext uri="{BB962C8B-B14F-4D97-AF65-F5344CB8AC3E}">
        <p14:creationId xmlns:p14="http://schemas.microsoft.com/office/powerpoint/2010/main" val="156346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5</a:t>
            </a:r>
            <a:r>
              <a:rPr kumimoji="1" lang="ja-JP" altLang="en-US" dirty="0"/>
              <a:t>番に介護電子媒体化ソフトのインストールできるところがあります。インストールマニュアルが</a:t>
            </a:r>
            <a:r>
              <a:rPr kumimoji="1" lang="en-US" altLang="ja-JP" dirty="0"/>
              <a:t>20</a:t>
            </a:r>
            <a:r>
              <a:rPr kumimoji="1" lang="ja-JP" altLang="en-US" dirty="0"/>
              <a:t>ページ、操作マニュアルが</a:t>
            </a:r>
            <a:r>
              <a:rPr kumimoji="1" lang="en-US" altLang="ja-JP" dirty="0"/>
              <a:t>56</a:t>
            </a:r>
            <a:r>
              <a:rPr kumimoji="1" lang="ja-JP" altLang="en-US"/>
              <a:t>ページあります。マニュアルに沿ってダウンロードします。アナログな私でもさほど苦労せずダウンロード、インストールできました。</a:t>
            </a:r>
          </a:p>
        </p:txBody>
      </p:sp>
      <p:sp>
        <p:nvSpPr>
          <p:cNvPr id="4" name="スライド番号プレースホルダー 3"/>
          <p:cNvSpPr>
            <a:spLocks noGrp="1"/>
          </p:cNvSpPr>
          <p:nvPr>
            <p:ph type="sldNum" sz="quarter" idx="5"/>
          </p:nvPr>
        </p:nvSpPr>
        <p:spPr/>
        <p:txBody>
          <a:bodyPr/>
          <a:lstStyle/>
          <a:p>
            <a:fld id="{0CD046B3-9EA0-4BC7-BE28-50A5752EDABB}" type="slidenum">
              <a:rPr kumimoji="1" lang="ja-JP" altLang="en-US" smtClean="0"/>
              <a:t>37</a:t>
            </a:fld>
            <a:endParaRPr kumimoji="1" lang="ja-JP" altLang="en-US"/>
          </a:p>
        </p:txBody>
      </p:sp>
    </p:spTree>
    <p:extLst>
      <p:ext uri="{BB962C8B-B14F-4D97-AF65-F5344CB8AC3E}">
        <p14:creationId xmlns:p14="http://schemas.microsoft.com/office/powerpoint/2010/main" val="1543961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CD046B3-9EA0-4BC7-BE28-50A5752EDABB}" type="slidenum">
              <a:rPr kumimoji="1" lang="ja-JP" altLang="en-US" smtClean="0"/>
              <a:t>40</a:t>
            </a:fld>
            <a:endParaRPr kumimoji="1" lang="ja-JP" altLang="en-US"/>
          </a:p>
        </p:txBody>
      </p:sp>
    </p:spTree>
    <p:extLst>
      <p:ext uri="{BB962C8B-B14F-4D97-AF65-F5344CB8AC3E}">
        <p14:creationId xmlns:p14="http://schemas.microsoft.com/office/powerpoint/2010/main" val="4160008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CD046B3-9EA0-4BC7-BE28-50A5752EDABB}" type="slidenum">
              <a:rPr kumimoji="1" lang="ja-JP" altLang="en-US" smtClean="0"/>
              <a:t>41</a:t>
            </a:fld>
            <a:endParaRPr kumimoji="1" lang="ja-JP" altLang="en-US"/>
          </a:p>
        </p:txBody>
      </p:sp>
    </p:spTree>
    <p:extLst>
      <p:ext uri="{BB962C8B-B14F-4D97-AF65-F5344CB8AC3E}">
        <p14:creationId xmlns:p14="http://schemas.microsoft.com/office/powerpoint/2010/main" val="2587232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介護保険証だけでは負担割合はわかりません。</a:t>
            </a:r>
          </a:p>
        </p:txBody>
      </p:sp>
      <p:sp>
        <p:nvSpPr>
          <p:cNvPr id="4" name="スライド番号プレースホルダー 3"/>
          <p:cNvSpPr>
            <a:spLocks noGrp="1"/>
          </p:cNvSpPr>
          <p:nvPr>
            <p:ph type="sldNum" sz="quarter" idx="5"/>
          </p:nvPr>
        </p:nvSpPr>
        <p:spPr/>
        <p:txBody>
          <a:bodyPr/>
          <a:lstStyle/>
          <a:p>
            <a:fld id="{0CD046B3-9EA0-4BC7-BE28-50A5752EDABB}" type="slidenum">
              <a:rPr kumimoji="1" lang="ja-JP" altLang="en-US" smtClean="0"/>
              <a:t>20</a:t>
            </a:fld>
            <a:endParaRPr kumimoji="1" lang="ja-JP" altLang="en-US"/>
          </a:p>
        </p:txBody>
      </p:sp>
    </p:spTree>
    <p:extLst>
      <p:ext uri="{BB962C8B-B14F-4D97-AF65-F5344CB8AC3E}">
        <p14:creationId xmlns:p14="http://schemas.microsoft.com/office/powerpoint/2010/main" val="2197211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様式第一は総括表、様式第二と第二の二は個々のレセプトに相当します。これは紙媒体の場合で、電子媒体請求の場合様式第一はないと思っていいです。</a:t>
            </a:r>
          </a:p>
        </p:txBody>
      </p:sp>
      <p:sp>
        <p:nvSpPr>
          <p:cNvPr id="4" name="スライド番号プレースホルダー 3"/>
          <p:cNvSpPr>
            <a:spLocks noGrp="1"/>
          </p:cNvSpPr>
          <p:nvPr>
            <p:ph type="sldNum" sz="quarter" idx="5"/>
          </p:nvPr>
        </p:nvSpPr>
        <p:spPr/>
        <p:txBody>
          <a:bodyPr/>
          <a:lstStyle/>
          <a:p>
            <a:fld id="{0CD046B3-9EA0-4BC7-BE28-50A5752EDABB}" type="slidenum">
              <a:rPr kumimoji="1" lang="ja-JP" altLang="en-US" smtClean="0"/>
              <a:t>25</a:t>
            </a:fld>
            <a:endParaRPr kumimoji="1" lang="ja-JP" altLang="en-US"/>
          </a:p>
        </p:txBody>
      </p:sp>
    </p:spTree>
    <p:extLst>
      <p:ext uri="{BB962C8B-B14F-4D97-AF65-F5344CB8AC3E}">
        <p14:creationId xmlns:p14="http://schemas.microsoft.com/office/powerpoint/2010/main" val="2135649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様式第一</a:t>
            </a:r>
          </a:p>
        </p:txBody>
      </p:sp>
      <p:sp>
        <p:nvSpPr>
          <p:cNvPr id="4" name="スライド番号プレースホルダー 3"/>
          <p:cNvSpPr>
            <a:spLocks noGrp="1"/>
          </p:cNvSpPr>
          <p:nvPr>
            <p:ph type="sldNum" sz="quarter" idx="5"/>
          </p:nvPr>
        </p:nvSpPr>
        <p:spPr/>
        <p:txBody>
          <a:bodyPr/>
          <a:lstStyle/>
          <a:p>
            <a:fld id="{0CD046B3-9EA0-4BC7-BE28-50A5752EDABB}" type="slidenum">
              <a:rPr kumimoji="1" lang="ja-JP" altLang="en-US" smtClean="0"/>
              <a:t>26</a:t>
            </a:fld>
            <a:endParaRPr kumimoji="1" lang="ja-JP" altLang="en-US"/>
          </a:p>
        </p:txBody>
      </p:sp>
    </p:spTree>
    <p:extLst>
      <p:ext uri="{BB962C8B-B14F-4D97-AF65-F5344CB8AC3E}">
        <p14:creationId xmlns:p14="http://schemas.microsoft.com/office/powerpoint/2010/main" val="425129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一番上の事業所番号は</a:t>
            </a:r>
            <a:r>
              <a:rPr kumimoji="1" lang="en-US" altLang="ja-JP" dirty="0"/>
              <a:t>063</a:t>
            </a:r>
            <a:r>
              <a:rPr kumimoji="1" lang="ja-JP" altLang="en-US" dirty="0"/>
              <a:t>を医療機関コードに加えたものです</a:t>
            </a:r>
          </a:p>
        </p:txBody>
      </p:sp>
      <p:sp>
        <p:nvSpPr>
          <p:cNvPr id="4" name="スライド番号プレースホルダー 3"/>
          <p:cNvSpPr>
            <a:spLocks noGrp="1"/>
          </p:cNvSpPr>
          <p:nvPr>
            <p:ph type="sldNum" sz="quarter" idx="5"/>
          </p:nvPr>
        </p:nvSpPr>
        <p:spPr/>
        <p:txBody>
          <a:bodyPr/>
          <a:lstStyle/>
          <a:p>
            <a:fld id="{0CD046B3-9EA0-4BC7-BE28-50A5752EDABB}" type="slidenum">
              <a:rPr kumimoji="1" lang="ja-JP" altLang="en-US" smtClean="0"/>
              <a:t>27</a:t>
            </a:fld>
            <a:endParaRPr kumimoji="1" lang="ja-JP" altLang="en-US"/>
          </a:p>
        </p:txBody>
      </p:sp>
    </p:spTree>
    <p:extLst>
      <p:ext uri="{BB962C8B-B14F-4D97-AF65-F5344CB8AC3E}">
        <p14:creationId xmlns:p14="http://schemas.microsoft.com/office/powerpoint/2010/main" val="323917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様式第二は要介護</a:t>
            </a:r>
          </a:p>
        </p:txBody>
      </p:sp>
      <p:sp>
        <p:nvSpPr>
          <p:cNvPr id="4" name="スライド番号プレースホルダー 3"/>
          <p:cNvSpPr>
            <a:spLocks noGrp="1"/>
          </p:cNvSpPr>
          <p:nvPr>
            <p:ph type="sldNum" sz="quarter" idx="5"/>
          </p:nvPr>
        </p:nvSpPr>
        <p:spPr/>
        <p:txBody>
          <a:bodyPr/>
          <a:lstStyle/>
          <a:p>
            <a:fld id="{0CD046B3-9EA0-4BC7-BE28-50A5752EDABB}" type="slidenum">
              <a:rPr kumimoji="1" lang="ja-JP" altLang="en-US" smtClean="0"/>
              <a:t>28</a:t>
            </a:fld>
            <a:endParaRPr kumimoji="1" lang="ja-JP" altLang="en-US"/>
          </a:p>
        </p:txBody>
      </p:sp>
    </p:spTree>
    <p:extLst>
      <p:ext uri="{BB962C8B-B14F-4D97-AF65-F5344CB8AC3E}">
        <p14:creationId xmlns:p14="http://schemas.microsoft.com/office/powerpoint/2010/main" val="280648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被保険者番号は</a:t>
            </a:r>
            <a:r>
              <a:rPr kumimoji="1" lang="en-US" altLang="ja-JP" dirty="0"/>
              <a:t>10</a:t>
            </a:r>
            <a:r>
              <a:rPr kumimoji="1" lang="ja-JP" altLang="en-US" dirty="0"/>
              <a:t>桁になるように左に</a:t>
            </a:r>
            <a:r>
              <a:rPr kumimoji="1" lang="en-US" altLang="ja-JP" dirty="0"/>
              <a:t>0</a:t>
            </a:r>
            <a:r>
              <a:rPr kumimoji="1" lang="ja-JP" altLang="en-US" dirty="0"/>
              <a:t>を足します。</a:t>
            </a:r>
          </a:p>
        </p:txBody>
      </p:sp>
      <p:sp>
        <p:nvSpPr>
          <p:cNvPr id="4" name="スライド番号プレースホルダー 3"/>
          <p:cNvSpPr>
            <a:spLocks noGrp="1"/>
          </p:cNvSpPr>
          <p:nvPr>
            <p:ph type="sldNum" sz="quarter" idx="5"/>
          </p:nvPr>
        </p:nvSpPr>
        <p:spPr/>
        <p:txBody>
          <a:bodyPr/>
          <a:lstStyle/>
          <a:p>
            <a:fld id="{0CD046B3-9EA0-4BC7-BE28-50A5752EDABB}" type="slidenum">
              <a:rPr kumimoji="1" lang="ja-JP" altLang="en-US" smtClean="0"/>
              <a:t>29</a:t>
            </a:fld>
            <a:endParaRPr kumimoji="1" lang="ja-JP" altLang="en-US"/>
          </a:p>
        </p:txBody>
      </p:sp>
    </p:spTree>
    <p:extLst>
      <p:ext uri="{BB962C8B-B14F-4D97-AF65-F5344CB8AC3E}">
        <p14:creationId xmlns:p14="http://schemas.microsoft.com/office/powerpoint/2010/main" val="2613399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様式第二の二は要支援</a:t>
            </a:r>
          </a:p>
        </p:txBody>
      </p:sp>
      <p:sp>
        <p:nvSpPr>
          <p:cNvPr id="4" name="スライド番号プレースホルダー 3"/>
          <p:cNvSpPr>
            <a:spLocks noGrp="1"/>
          </p:cNvSpPr>
          <p:nvPr>
            <p:ph type="sldNum" sz="quarter" idx="5"/>
          </p:nvPr>
        </p:nvSpPr>
        <p:spPr/>
        <p:txBody>
          <a:bodyPr/>
          <a:lstStyle/>
          <a:p>
            <a:fld id="{0CD046B3-9EA0-4BC7-BE28-50A5752EDABB}" type="slidenum">
              <a:rPr kumimoji="1" lang="ja-JP" altLang="en-US" smtClean="0"/>
              <a:t>30</a:t>
            </a:fld>
            <a:endParaRPr kumimoji="1" lang="ja-JP" altLang="en-US"/>
          </a:p>
        </p:txBody>
      </p:sp>
    </p:spTree>
    <p:extLst>
      <p:ext uri="{BB962C8B-B14F-4D97-AF65-F5344CB8AC3E}">
        <p14:creationId xmlns:p14="http://schemas.microsoft.com/office/powerpoint/2010/main" val="3766835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実際に自分の母親の保険証で介護度を変えたりして仮に入力して紙で印刷してみました。それがさっき示した用紙です。</a:t>
            </a:r>
          </a:p>
        </p:txBody>
      </p:sp>
      <p:sp>
        <p:nvSpPr>
          <p:cNvPr id="4" name="スライド番号プレースホルダー 3"/>
          <p:cNvSpPr>
            <a:spLocks noGrp="1"/>
          </p:cNvSpPr>
          <p:nvPr>
            <p:ph type="sldNum" sz="quarter" idx="5"/>
          </p:nvPr>
        </p:nvSpPr>
        <p:spPr/>
        <p:txBody>
          <a:bodyPr/>
          <a:lstStyle/>
          <a:p>
            <a:fld id="{0CD046B3-9EA0-4BC7-BE28-50A5752EDABB}" type="slidenum">
              <a:rPr kumimoji="1" lang="ja-JP" altLang="en-US" smtClean="0"/>
              <a:t>32</a:t>
            </a:fld>
            <a:endParaRPr kumimoji="1" lang="ja-JP" altLang="en-US"/>
          </a:p>
        </p:txBody>
      </p:sp>
    </p:spTree>
    <p:extLst>
      <p:ext uri="{BB962C8B-B14F-4D97-AF65-F5344CB8AC3E}">
        <p14:creationId xmlns:p14="http://schemas.microsoft.com/office/powerpoint/2010/main" val="98150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74935F-5168-4032-8194-BC9079644BB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DA2D549-9D8B-44E3-B38A-7AC742D258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4805DE9-63BD-4FCF-BD9E-4726A25F0AAA}"/>
              </a:ext>
            </a:extLst>
          </p:cNvPr>
          <p:cNvSpPr>
            <a:spLocks noGrp="1"/>
          </p:cNvSpPr>
          <p:nvPr>
            <p:ph type="dt" sz="half" idx="10"/>
          </p:nvPr>
        </p:nvSpPr>
        <p:spPr/>
        <p:txBody>
          <a:bodyPr/>
          <a:lstStyle/>
          <a:p>
            <a:fld id="{1963872E-9E31-44EC-B001-D57EA0FF1634}" type="datetimeFigureOut">
              <a:rPr kumimoji="1" lang="ja-JP" altLang="en-US" smtClean="0"/>
              <a:t>2021/6/29</a:t>
            </a:fld>
            <a:endParaRPr kumimoji="1" lang="ja-JP" altLang="en-US"/>
          </a:p>
        </p:txBody>
      </p:sp>
      <p:sp>
        <p:nvSpPr>
          <p:cNvPr id="5" name="フッター プレースホルダー 4">
            <a:extLst>
              <a:ext uri="{FF2B5EF4-FFF2-40B4-BE49-F238E27FC236}">
                <a16:creationId xmlns:a16="http://schemas.microsoft.com/office/drawing/2014/main" id="{6D3B53C3-808C-4431-AC27-FFF25ED7D9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3FFA12-59FF-4363-BFEA-7AA0066F10E2}"/>
              </a:ext>
            </a:extLst>
          </p:cNvPr>
          <p:cNvSpPr>
            <a:spLocks noGrp="1"/>
          </p:cNvSpPr>
          <p:nvPr>
            <p:ph type="sldNum" sz="quarter" idx="12"/>
          </p:nvPr>
        </p:nvSpPr>
        <p:spPr/>
        <p:txBody>
          <a:bodyPr/>
          <a:lstStyle/>
          <a:p>
            <a:fld id="{BEA2DED4-1647-417B-98A3-744FF7313AED}" type="slidenum">
              <a:rPr kumimoji="1" lang="ja-JP" altLang="en-US" smtClean="0"/>
              <a:t>‹#›</a:t>
            </a:fld>
            <a:endParaRPr kumimoji="1" lang="ja-JP" altLang="en-US"/>
          </a:p>
        </p:txBody>
      </p:sp>
    </p:spTree>
    <p:extLst>
      <p:ext uri="{BB962C8B-B14F-4D97-AF65-F5344CB8AC3E}">
        <p14:creationId xmlns:p14="http://schemas.microsoft.com/office/powerpoint/2010/main" val="202764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8D5611-33CB-4AA9-962B-9FADC6737E5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2702135-2BC9-4789-BE6B-F3E0F818144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0D7FCE-8C95-4B14-B5EE-CE3804F62711}"/>
              </a:ext>
            </a:extLst>
          </p:cNvPr>
          <p:cNvSpPr>
            <a:spLocks noGrp="1"/>
          </p:cNvSpPr>
          <p:nvPr>
            <p:ph type="dt" sz="half" idx="10"/>
          </p:nvPr>
        </p:nvSpPr>
        <p:spPr/>
        <p:txBody>
          <a:bodyPr/>
          <a:lstStyle/>
          <a:p>
            <a:fld id="{1963872E-9E31-44EC-B001-D57EA0FF1634}" type="datetimeFigureOut">
              <a:rPr kumimoji="1" lang="ja-JP" altLang="en-US" smtClean="0"/>
              <a:t>2021/6/29</a:t>
            </a:fld>
            <a:endParaRPr kumimoji="1" lang="ja-JP" altLang="en-US"/>
          </a:p>
        </p:txBody>
      </p:sp>
      <p:sp>
        <p:nvSpPr>
          <p:cNvPr id="5" name="フッター プレースホルダー 4">
            <a:extLst>
              <a:ext uri="{FF2B5EF4-FFF2-40B4-BE49-F238E27FC236}">
                <a16:creationId xmlns:a16="http://schemas.microsoft.com/office/drawing/2014/main" id="{21898B65-F98B-43F9-BC85-A68E048629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E6212EC-7043-4934-BF2E-5019209075A5}"/>
              </a:ext>
            </a:extLst>
          </p:cNvPr>
          <p:cNvSpPr>
            <a:spLocks noGrp="1"/>
          </p:cNvSpPr>
          <p:nvPr>
            <p:ph type="sldNum" sz="quarter" idx="12"/>
          </p:nvPr>
        </p:nvSpPr>
        <p:spPr/>
        <p:txBody>
          <a:bodyPr/>
          <a:lstStyle/>
          <a:p>
            <a:fld id="{BEA2DED4-1647-417B-98A3-744FF7313AED}" type="slidenum">
              <a:rPr kumimoji="1" lang="ja-JP" altLang="en-US" smtClean="0"/>
              <a:t>‹#›</a:t>
            </a:fld>
            <a:endParaRPr kumimoji="1" lang="ja-JP" altLang="en-US"/>
          </a:p>
        </p:txBody>
      </p:sp>
    </p:spTree>
    <p:extLst>
      <p:ext uri="{BB962C8B-B14F-4D97-AF65-F5344CB8AC3E}">
        <p14:creationId xmlns:p14="http://schemas.microsoft.com/office/powerpoint/2010/main" val="318256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62BE297-19B1-4678-9006-BA442D59CBC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1426028-7C79-431A-9C34-CB76431D137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05745CB-4FCA-491A-95A8-C6DA9FB6ED22}"/>
              </a:ext>
            </a:extLst>
          </p:cNvPr>
          <p:cNvSpPr>
            <a:spLocks noGrp="1"/>
          </p:cNvSpPr>
          <p:nvPr>
            <p:ph type="dt" sz="half" idx="10"/>
          </p:nvPr>
        </p:nvSpPr>
        <p:spPr/>
        <p:txBody>
          <a:bodyPr/>
          <a:lstStyle/>
          <a:p>
            <a:fld id="{1963872E-9E31-44EC-B001-D57EA0FF1634}" type="datetimeFigureOut">
              <a:rPr kumimoji="1" lang="ja-JP" altLang="en-US" smtClean="0"/>
              <a:t>2021/6/29</a:t>
            </a:fld>
            <a:endParaRPr kumimoji="1" lang="ja-JP" altLang="en-US"/>
          </a:p>
        </p:txBody>
      </p:sp>
      <p:sp>
        <p:nvSpPr>
          <p:cNvPr id="5" name="フッター プレースホルダー 4">
            <a:extLst>
              <a:ext uri="{FF2B5EF4-FFF2-40B4-BE49-F238E27FC236}">
                <a16:creationId xmlns:a16="http://schemas.microsoft.com/office/drawing/2014/main" id="{712796E7-5CE3-42CA-8048-E7B87DED49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DF8FF1-3BED-495F-83F0-3C0334622D02}"/>
              </a:ext>
            </a:extLst>
          </p:cNvPr>
          <p:cNvSpPr>
            <a:spLocks noGrp="1"/>
          </p:cNvSpPr>
          <p:nvPr>
            <p:ph type="sldNum" sz="quarter" idx="12"/>
          </p:nvPr>
        </p:nvSpPr>
        <p:spPr/>
        <p:txBody>
          <a:bodyPr/>
          <a:lstStyle/>
          <a:p>
            <a:fld id="{BEA2DED4-1647-417B-98A3-744FF7313AED}" type="slidenum">
              <a:rPr kumimoji="1" lang="ja-JP" altLang="en-US" smtClean="0"/>
              <a:t>‹#›</a:t>
            </a:fld>
            <a:endParaRPr kumimoji="1" lang="ja-JP" altLang="en-US"/>
          </a:p>
        </p:txBody>
      </p:sp>
    </p:spTree>
    <p:extLst>
      <p:ext uri="{BB962C8B-B14F-4D97-AF65-F5344CB8AC3E}">
        <p14:creationId xmlns:p14="http://schemas.microsoft.com/office/powerpoint/2010/main" val="2435631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B1A70F-A47C-40F3-9458-CBEBEB4CFCE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E06D41-510A-4534-B896-6E31F8C219A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7753E37-FD59-436B-9718-536C32736293}"/>
              </a:ext>
            </a:extLst>
          </p:cNvPr>
          <p:cNvSpPr>
            <a:spLocks noGrp="1"/>
          </p:cNvSpPr>
          <p:nvPr>
            <p:ph type="dt" sz="half" idx="10"/>
          </p:nvPr>
        </p:nvSpPr>
        <p:spPr/>
        <p:txBody>
          <a:bodyPr/>
          <a:lstStyle/>
          <a:p>
            <a:fld id="{1963872E-9E31-44EC-B001-D57EA0FF1634}" type="datetimeFigureOut">
              <a:rPr kumimoji="1" lang="ja-JP" altLang="en-US" smtClean="0"/>
              <a:t>2021/6/29</a:t>
            </a:fld>
            <a:endParaRPr kumimoji="1" lang="ja-JP" altLang="en-US"/>
          </a:p>
        </p:txBody>
      </p:sp>
      <p:sp>
        <p:nvSpPr>
          <p:cNvPr id="5" name="フッター プレースホルダー 4">
            <a:extLst>
              <a:ext uri="{FF2B5EF4-FFF2-40B4-BE49-F238E27FC236}">
                <a16:creationId xmlns:a16="http://schemas.microsoft.com/office/drawing/2014/main" id="{420696E5-8A3A-4B6F-8F2D-ED9F472FB6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9F068E3-ECF1-4DCF-860F-8A011D37D2C5}"/>
              </a:ext>
            </a:extLst>
          </p:cNvPr>
          <p:cNvSpPr>
            <a:spLocks noGrp="1"/>
          </p:cNvSpPr>
          <p:nvPr>
            <p:ph type="sldNum" sz="quarter" idx="12"/>
          </p:nvPr>
        </p:nvSpPr>
        <p:spPr/>
        <p:txBody>
          <a:bodyPr/>
          <a:lstStyle/>
          <a:p>
            <a:fld id="{BEA2DED4-1647-417B-98A3-744FF7313AED}" type="slidenum">
              <a:rPr kumimoji="1" lang="ja-JP" altLang="en-US" smtClean="0"/>
              <a:t>‹#›</a:t>
            </a:fld>
            <a:endParaRPr kumimoji="1" lang="ja-JP" altLang="en-US"/>
          </a:p>
        </p:txBody>
      </p:sp>
    </p:spTree>
    <p:extLst>
      <p:ext uri="{BB962C8B-B14F-4D97-AF65-F5344CB8AC3E}">
        <p14:creationId xmlns:p14="http://schemas.microsoft.com/office/powerpoint/2010/main" val="3547017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3DA692-1245-4DAB-88BA-7209760C3E6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736375-FC13-476D-A847-A7977ACBBB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DAC5BBB-6F9C-4A46-B3C9-7CB049CB8C48}"/>
              </a:ext>
            </a:extLst>
          </p:cNvPr>
          <p:cNvSpPr>
            <a:spLocks noGrp="1"/>
          </p:cNvSpPr>
          <p:nvPr>
            <p:ph type="dt" sz="half" idx="10"/>
          </p:nvPr>
        </p:nvSpPr>
        <p:spPr/>
        <p:txBody>
          <a:bodyPr/>
          <a:lstStyle/>
          <a:p>
            <a:fld id="{1963872E-9E31-44EC-B001-D57EA0FF1634}" type="datetimeFigureOut">
              <a:rPr kumimoji="1" lang="ja-JP" altLang="en-US" smtClean="0"/>
              <a:t>2021/6/29</a:t>
            </a:fld>
            <a:endParaRPr kumimoji="1" lang="ja-JP" altLang="en-US"/>
          </a:p>
        </p:txBody>
      </p:sp>
      <p:sp>
        <p:nvSpPr>
          <p:cNvPr id="5" name="フッター プレースホルダー 4">
            <a:extLst>
              <a:ext uri="{FF2B5EF4-FFF2-40B4-BE49-F238E27FC236}">
                <a16:creationId xmlns:a16="http://schemas.microsoft.com/office/drawing/2014/main" id="{79BAA53E-597F-45AD-94BA-9E9EB9E54BE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AFF161-169C-417A-8317-2954C8030CDE}"/>
              </a:ext>
            </a:extLst>
          </p:cNvPr>
          <p:cNvSpPr>
            <a:spLocks noGrp="1"/>
          </p:cNvSpPr>
          <p:nvPr>
            <p:ph type="sldNum" sz="quarter" idx="12"/>
          </p:nvPr>
        </p:nvSpPr>
        <p:spPr/>
        <p:txBody>
          <a:bodyPr/>
          <a:lstStyle/>
          <a:p>
            <a:fld id="{BEA2DED4-1647-417B-98A3-744FF7313AED}" type="slidenum">
              <a:rPr kumimoji="1" lang="ja-JP" altLang="en-US" smtClean="0"/>
              <a:t>‹#›</a:t>
            </a:fld>
            <a:endParaRPr kumimoji="1" lang="ja-JP" altLang="en-US"/>
          </a:p>
        </p:txBody>
      </p:sp>
    </p:spTree>
    <p:extLst>
      <p:ext uri="{BB962C8B-B14F-4D97-AF65-F5344CB8AC3E}">
        <p14:creationId xmlns:p14="http://schemas.microsoft.com/office/powerpoint/2010/main" val="402436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C3E780-F811-489F-92A3-1B84B085172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45C7EC5-4480-4DDD-B477-BB7BC484A82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F7F5374-8D46-486E-BD39-1E917141023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FBD1A49-7D8C-4AF8-A161-C7F823F56D56}"/>
              </a:ext>
            </a:extLst>
          </p:cNvPr>
          <p:cNvSpPr>
            <a:spLocks noGrp="1"/>
          </p:cNvSpPr>
          <p:nvPr>
            <p:ph type="dt" sz="half" idx="10"/>
          </p:nvPr>
        </p:nvSpPr>
        <p:spPr/>
        <p:txBody>
          <a:bodyPr/>
          <a:lstStyle/>
          <a:p>
            <a:fld id="{1963872E-9E31-44EC-B001-D57EA0FF1634}" type="datetimeFigureOut">
              <a:rPr kumimoji="1" lang="ja-JP" altLang="en-US" smtClean="0"/>
              <a:t>2021/6/29</a:t>
            </a:fld>
            <a:endParaRPr kumimoji="1" lang="ja-JP" altLang="en-US"/>
          </a:p>
        </p:txBody>
      </p:sp>
      <p:sp>
        <p:nvSpPr>
          <p:cNvPr id="6" name="フッター プレースホルダー 5">
            <a:extLst>
              <a:ext uri="{FF2B5EF4-FFF2-40B4-BE49-F238E27FC236}">
                <a16:creationId xmlns:a16="http://schemas.microsoft.com/office/drawing/2014/main" id="{0A327935-A5D5-4316-8BF8-6E3375B2D0B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33C9C81-5A40-4F10-958C-13364D629E4C}"/>
              </a:ext>
            </a:extLst>
          </p:cNvPr>
          <p:cNvSpPr>
            <a:spLocks noGrp="1"/>
          </p:cNvSpPr>
          <p:nvPr>
            <p:ph type="sldNum" sz="quarter" idx="12"/>
          </p:nvPr>
        </p:nvSpPr>
        <p:spPr/>
        <p:txBody>
          <a:bodyPr/>
          <a:lstStyle/>
          <a:p>
            <a:fld id="{BEA2DED4-1647-417B-98A3-744FF7313AED}" type="slidenum">
              <a:rPr kumimoji="1" lang="ja-JP" altLang="en-US" smtClean="0"/>
              <a:t>‹#›</a:t>
            </a:fld>
            <a:endParaRPr kumimoji="1" lang="ja-JP" altLang="en-US"/>
          </a:p>
        </p:txBody>
      </p:sp>
    </p:spTree>
    <p:extLst>
      <p:ext uri="{BB962C8B-B14F-4D97-AF65-F5344CB8AC3E}">
        <p14:creationId xmlns:p14="http://schemas.microsoft.com/office/powerpoint/2010/main" val="250176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FADA31-2180-4F23-935F-3F31CF935F4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762A75-B3FE-4232-A5E4-C639976625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BA205DA-B2E3-4569-A8B5-6E2C4C2A43E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7997F67-38E4-4A25-9B8E-D3A3F4799C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7215909-EB13-4C7A-A86B-074C377AED1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75F644C-CC9A-48C4-A52A-3836A348D037}"/>
              </a:ext>
            </a:extLst>
          </p:cNvPr>
          <p:cNvSpPr>
            <a:spLocks noGrp="1"/>
          </p:cNvSpPr>
          <p:nvPr>
            <p:ph type="dt" sz="half" idx="10"/>
          </p:nvPr>
        </p:nvSpPr>
        <p:spPr/>
        <p:txBody>
          <a:bodyPr/>
          <a:lstStyle/>
          <a:p>
            <a:fld id="{1963872E-9E31-44EC-B001-D57EA0FF1634}" type="datetimeFigureOut">
              <a:rPr kumimoji="1" lang="ja-JP" altLang="en-US" smtClean="0"/>
              <a:t>2021/6/29</a:t>
            </a:fld>
            <a:endParaRPr kumimoji="1" lang="ja-JP" altLang="en-US"/>
          </a:p>
        </p:txBody>
      </p:sp>
      <p:sp>
        <p:nvSpPr>
          <p:cNvPr id="8" name="フッター プレースホルダー 7">
            <a:extLst>
              <a:ext uri="{FF2B5EF4-FFF2-40B4-BE49-F238E27FC236}">
                <a16:creationId xmlns:a16="http://schemas.microsoft.com/office/drawing/2014/main" id="{1EEF9138-1F51-4287-9775-82EB24BDE87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8C2AAD0-2E41-4456-92FB-B9A92CBAD2FD}"/>
              </a:ext>
            </a:extLst>
          </p:cNvPr>
          <p:cNvSpPr>
            <a:spLocks noGrp="1"/>
          </p:cNvSpPr>
          <p:nvPr>
            <p:ph type="sldNum" sz="quarter" idx="12"/>
          </p:nvPr>
        </p:nvSpPr>
        <p:spPr/>
        <p:txBody>
          <a:bodyPr/>
          <a:lstStyle/>
          <a:p>
            <a:fld id="{BEA2DED4-1647-417B-98A3-744FF7313AED}" type="slidenum">
              <a:rPr kumimoji="1" lang="ja-JP" altLang="en-US" smtClean="0"/>
              <a:t>‹#›</a:t>
            </a:fld>
            <a:endParaRPr kumimoji="1" lang="ja-JP" altLang="en-US"/>
          </a:p>
        </p:txBody>
      </p:sp>
    </p:spTree>
    <p:extLst>
      <p:ext uri="{BB962C8B-B14F-4D97-AF65-F5344CB8AC3E}">
        <p14:creationId xmlns:p14="http://schemas.microsoft.com/office/powerpoint/2010/main" val="306017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13C74E-D8E0-4782-B962-BB335D2A6B4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2FEC0EF-12DF-49F5-8E5E-A18A621AF96B}"/>
              </a:ext>
            </a:extLst>
          </p:cNvPr>
          <p:cNvSpPr>
            <a:spLocks noGrp="1"/>
          </p:cNvSpPr>
          <p:nvPr>
            <p:ph type="dt" sz="half" idx="10"/>
          </p:nvPr>
        </p:nvSpPr>
        <p:spPr/>
        <p:txBody>
          <a:bodyPr/>
          <a:lstStyle/>
          <a:p>
            <a:fld id="{1963872E-9E31-44EC-B001-D57EA0FF1634}" type="datetimeFigureOut">
              <a:rPr kumimoji="1" lang="ja-JP" altLang="en-US" smtClean="0"/>
              <a:t>2021/6/29</a:t>
            </a:fld>
            <a:endParaRPr kumimoji="1" lang="ja-JP" altLang="en-US"/>
          </a:p>
        </p:txBody>
      </p:sp>
      <p:sp>
        <p:nvSpPr>
          <p:cNvPr id="4" name="フッター プレースホルダー 3">
            <a:extLst>
              <a:ext uri="{FF2B5EF4-FFF2-40B4-BE49-F238E27FC236}">
                <a16:creationId xmlns:a16="http://schemas.microsoft.com/office/drawing/2014/main" id="{4239A820-BB7A-453B-8297-0689C619691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29BC84B-75CC-4221-A8D8-5D8368CE1DE8}"/>
              </a:ext>
            </a:extLst>
          </p:cNvPr>
          <p:cNvSpPr>
            <a:spLocks noGrp="1"/>
          </p:cNvSpPr>
          <p:nvPr>
            <p:ph type="sldNum" sz="quarter" idx="12"/>
          </p:nvPr>
        </p:nvSpPr>
        <p:spPr/>
        <p:txBody>
          <a:bodyPr/>
          <a:lstStyle/>
          <a:p>
            <a:fld id="{BEA2DED4-1647-417B-98A3-744FF7313AED}" type="slidenum">
              <a:rPr kumimoji="1" lang="ja-JP" altLang="en-US" smtClean="0"/>
              <a:t>‹#›</a:t>
            </a:fld>
            <a:endParaRPr kumimoji="1" lang="ja-JP" altLang="en-US"/>
          </a:p>
        </p:txBody>
      </p:sp>
    </p:spTree>
    <p:extLst>
      <p:ext uri="{BB962C8B-B14F-4D97-AF65-F5344CB8AC3E}">
        <p14:creationId xmlns:p14="http://schemas.microsoft.com/office/powerpoint/2010/main" val="366490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482B923-CD6C-4E84-A319-95278CF4C5FF}"/>
              </a:ext>
            </a:extLst>
          </p:cNvPr>
          <p:cNvSpPr>
            <a:spLocks noGrp="1"/>
          </p:cNvSpPr>
          <p:nvPr>
            <p:ph type="dt" sz="half" idx="10"/>
          </p:nvPr>
        </p:nvSpPr>
        <p:spPr/>
        <p:txBody>
          <a:bodyPr/>
          <a:lstStyle/>
          <a:p>
            <a:fld id="{1963872E-9E31-44EC-B001-D57EA0FF1634}" type="datetimeFigureOut">
              <a:rPr kumimoji="1" lang="ja-JP" altLang="en-US" smtClean="0"/>
              <a:t>2021/6/29</a:t>
            </a:fld>
            <a:endParaRPr kumimoji="1" lang="ja-JP" altLang="en-US"/>
          </a:p>
        </p:txBody>
      </p:sp>
      <p:sp>
        <p:nvSpPr>
          <p:cNvPr id="3" name="フッター プレースホルダー 2">
            <a:extLst>
              <a:ext uri="{FF2B5EF4-FFF2-40B4-BE49-F238E27FC236}">
                <a16:creationId xmlns:a16="http://schemas.microsoft.com/office/drawing/2014/main" id="{AB3BD7B5-3AA9-4851-B2C3-4FCB93AA48C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4B706B-454F-4E67-A15D-895DA9A1969D}"/>
              </a:ext>
            </a:extLst>
          </p:cNvPr>
          <p:cNvSpPr>
            <a:spLocks noGrp="1"/>
          </p:cNvSpPr>
          <p:nvPr>
            <p:ph type="sldNum" sz="quarter" idx="12"/>
          </p:nvPr>
        </p:nvSpPr>
        <p:spPr/>
        <p:txBody>
          <a:bodyPr/>
          <a:lstStyle/>
          <a:p>
            <a:fld id="{BEA2DED4-1647-417B-98A3-744FF7313AED}" type="slidenum">
              <a:rPr kumimoji="1" lang="ja-JP" altLang="en-US" smtClean="0"/>
              <a:t>‹#›</a:t>
            </a:fld>
            <a:endParaRPr kumimoji="1" lang="ja-JP" altLang="en-US"/>
          </a:p>
        </p:txBody>
      </p:sp>
    </p:spTree>
    <p:extLst>
      <p:ext uri="{BB962C8B-B14F-4D97-AF65-F5344CB8AC3E}">
        <p14:creationId xmlns:p14="http://schemas.microsoft.com/office/powerpoint/2010/main" val="124102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331774-BE57-49F8-8F6C-8B6380027B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A62A8F1-AB17-4DFA-90D6-67C0A3B36D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14BC9E-D266-48A4-AD84-4FE1FCA33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378184D-0F53-4A6B-AD03-98D9FE473F9F}"/>
              </a:ext>
            </a:extLst>
          </p:cNvPr>
          <p:cNvSpPr>
            <a:spLocks noGrp="1"/>
          </p:cNvSpPr>
          <p:nvPr>
            <p:ph type="dt" sz="half" idx="10"/>
          </p:nvPr>
        </p:nvSpPr>
        <p:spPr/>
        <p:txBody>
          <a:bodyPr/>
          <a:lstStyle/>
          <a:p>
            <a:fld id="{1963872E-9E31-44EC-B001-D57EA0FF1634}" type="datetimeFigureOut">
              <a:rPr kumimoji="1" lang="ja-JP" altLang="en-US" smtClean="0"/>
              <a:t>2021/6/29</a:t>
            </a:fld>
            <a:endParaRPr kumimoji="1" lang="ja-JP" altLang="en-US"/>
          </a:p>
        </p:txBody>
      </p:sp>
      <p:sp>
        <p:nvSpPr>
          <p:cNvPr id="6" name="フッター プレースホルダー 5">
            <a:extLst>
              <a:ext uri="{FF2B5EF4-FFF2-40B4-BE49-F238E27FC236}">
                <a16:creationId xmlns:a16="http://schemas.microsoft.com/office/drawing/2014/main" id="{C4128F3D-19F9-4EE1-B1C1-0B3EED0DAEC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3B70C01-2077-4396-A83D-EDFC87A27DB7}"/>
              </a:ext>
            </a:extLst>
          </p:cNvPr>
          <p:cNvSpPr>
            <a:spLocks noGrp="1"/>
          </p:cNvSpPr>
          <p:nvPr>
            <p:ph type="sldNum" sz="quarter" idx="12"/>
          </p:nvPr>
        </p:nvSpPr>
        <p:spPr/>
        <p:txBody>
          <a:bodyPr/>
          <a:lstStyle/>
          <a:p>
            <a:fld id="{BEA2DED4-1647-417B-98A3-744FF7313AED}" type="slidenum">
              <a:rPr kumimoji="1" lang="ja-JP" altLang="en-US" smtClean="0"/>
              <a:t>‹#›</a:t>
            </a:fld>
            <a:endParaRPr kumimoji="1" lang="ja-JP" altLang="en-US"/>
          </a:p>
        </p:txBody>
      </p:sp>
    </p:spTree>
    <p:extLst>
      <p:ext uri="{BB962C8B-B14F-4D97-AF65-F5344CB8AC3E}">
        <p14:creationId xmlns:p14="http://schemas.microsoft.com/office/powerpoint/2010/main" val="17199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6B729E-6F66-4604-839E-53A01CC1256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B23C7A1-E856-4BDB-90B3-43469D5F1D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8348ECE-6C3A-46AA-90EB-164B8E686A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6F46DEC-777A-48F7-A7E8-95A426EC2B61}"/>
              </a:ext>
            </a:extLst>
          </p:cNvPr>
          <p:cNvSpPr>
            <a:spLocks noGrp="1"/>
          </p:cNvSpPr>
          <p:nvPr>
            <p:ph type="dt" sz="half" idx="10"/>
          </p:nvPr>
        </p:nvSpPr>
        <p:spPr/>
        <p:txBody>
          <a:bodyPr/>
          <a:lstStyle/>
          <a:p>
            <a:fld id="{1963872E-9E31-44EC-B001-D57EA0FF1634}" type="datetimeFigureOut">
              <a:rPr kumimoji="1" lang="ja-JP" altLang="en-US" smtClean="0"/>
              <a:t>2021/6/29</a:t>
            </a:fld>
            <a:endParaRPr kumimoji="1" lang="ja-JP" altLang="en-US"/>
          </a:p>
        </p:txBody>
      </p:sp>
      <p:sp>
        <p:nvSpPr>
          <p:cNvPr id="6" name="フッター プレースホルダー 5">
            <a:extLst>
              <a:ext uri="{FF2B5EF4-FFF2-40B4-BE49-F238E27FC236}">
                <a16:creationId xmlns:a16="http://schemas.microsoft.com/office/drawing/2014/main" id="{80E3AFC8-E207-4BE0-88D1-E97D42C75A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EB804C7-CE67-49A7-A262-641C8A91CA4F}"/>
              </a:ext>
            </a:extLst>
          </p:cNvPr>
          <p:cNvSpPr>
            <a:spLocks noGrp="1"/>
          </p:cNvSpPr>
          <p:nvPr>
            <p:ph type="sldNum" sz="quarter" idx="12"/>
          </p:nvPr>
        </p:nvSpPr>
        <p:spPr/>
        <p:txBody>
          <a:bodyPr/>
          <a:lstStyle/>
          <a:p>
            <a:fld id="{BEA2DED4-1647-417B-98A3-744FF7313AED}" type="slidenum">
              <a:rPr kumimoji="1" lang="ja-JP" altLang="en-US" smtClean="0"/>
              <a:t>‹#›</a:t>
            </a:fld>
            <a:endParaRPr kumimoji="1" lang="ja-JP" altLang="en-US"/>
          </a:p>
        </p:txBody>
      </p:sp>
    </p:spTree>
    <p:extLst>
      <p:ext uri="{BB962C8B-B14F-4D97-AF65-F5344CB8AC3E}">
        <p14:creationId xmlns:p14="http://schemas.microsoft.com/office/powerpoint/2010/main" val="351456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DD4E586-B525-4EB6-AA85-5A0E43E050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D2503BA-AB8D-4131-8C41-9BA93E36B5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9013EB-D0F1-4D87-854E-A500C0036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3872E-9E31-44EC-B001-D57EA0FF1634}" type="datetimeFigureOut">
              <a:rPr kumimoji="1" lang="ja-JP" altLang="en-US" smtClean="0"/>
              <a:t>2021/6/29</a:t>
            </a:fld>
            <a:endParaRPr kumimoji="1" lang="ja-JP" altLang="en-US"/>
          </a:p>
        </p:txBody>
      </p:sp>
      <p:sp>
        <p:nvSpPr>
          <p:cNvPr id="5" name="フッター プレースホルダー 4">
            <a:extLst>
              <a:ext uri="{FF2B5EF4-FFF2-40B4-BE49-F238E27FC236}">
                <a16:creationId xmlns:a16="http://schemas.microsoft.com/office/drawing/2014/main" id="{7AB9EDFA-CD38-4B2D-9492-01123D02A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E265E88-13E1-41E2-B563-30811AD30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2DED4-1647-417B-98A3-744FF7313AED}" type="slidenum">
              <a:rPr kumimoji="1" lang="ja-JP" altLang="en-US" smtClean="0"/>
              <a:t>‹#›</a:t>
            </a:fld>
            <a:endParaRPr kumimoji="1" lang="ja-JP" altLang="en-US"/>
          </a:p>
        </p:txBody>
      </p:sp>
    </p:spTree>
    <p:extLst>
      <p:ext uri="{BB962C8B-B14F-4D97-AF65-F5344CB8AC3E}">
        <p14:creationId xmlns:p14="http://schemas.microsoft.com/office/powerpoint/2010/main" val="2248730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196126-4349-4643-BC05-4B0ED45DB0F6}"/>
              </a:ext>
            </a:extLst>
          </p:cNvPr>
          <p:cNvSpPr>
            <a:spLocks noGrp="1"/>
          </p:cNvSpPr>
          <p:nvPr>
            <p:ph type="ctrTitle"/>
          </p:nvPr>
        </p:nvSpPr>
        <p:spPr/>
        <p:txBody>
          <a:bodyPr>
            <a:normAutofit/>
          </a:bodyPr>
          <a:lstStyle/>
          <a:p>
            <a:r>
              <a:rPr kumimoji="1" lang="ja-JP" altLang="en-US" dirty="0"/>
              <a:t>介護保険請求について</a:t>
            </a:r>
            <a:br>
              <a:rPr kumimoji="1" lang="en-US" altLang="ja-JP" dirty="0"/>
            </a:br>
            <a:br>
              <a:rPr kumimoji="1" lang="en-US" altLang="ja-JP" dirty="0"/>
            </a:br>
            <a:r>
              <a:rPr kumimoji="1" lang="ja-JP" altLang="en-US" sz="2800" dirty="0"/>
              <a:t>（</a:t>
            </a:r>
            <a:r>
              <a:rPr kumimoji="1" lang="ja-JP" altLang="en-US" sz="2700" dirty="0"/>
              <a:t>一度も請求したことがないのですが）</a:t>
            </a:r>
          </a:p>
        </p:txBody>
      </p:sp>
      <p:sp>
        <p:nvSpPr>
          <p:cNvPr id="3" name="字幕 2">
            <a:extLst>
              <a:ext uri="{FF2B5EF4-FFF2-40B4-BE49-F238E27FC236}">
                <a16:creationId xmlns:a16="http://schemas.microsoft.com/office/drawing/2014/main" id="{B38645B0-8547-467A-BFD7-9DCDC849D2FD}"/>
              </a:ext>
            </a:extLst>
          </p:cNvPr>
          <p:cNvSpPr>
            <a:spLocks noGrp="1"/>
          </p:cNvSpPr>
          <p:nvPr>
            <p:ph type="subTitle" idx="1"/>
          </p:nvPr>
        </p:nvSpPr>
        <p:spPr>
          <a:xfrm>
            <a:off x="1828800" y="4525346"/>
            <a:ext cx="8839200" cy="732453"/>
          </a:xfrm>
        </p:spPr>
        <p:txBody>
          <a:bodyPr/>
          <a:lstStyle/>
          <a:p>
            <a:r>
              <a:rPr kumimoji="1" lang="ja-JP" altLang="en-US" dirty="0"/>
              <a:t>令和</a:t>
            </a:r>
            <a:r>
              <a:rPr kumimoji="1" lang="en-US" altLang="ja-JP" dirty="0"/>
              <a:t>3</a:t>
            </a:r>
            <a:r>
              <a:rPr kumimoji="1" lang="ja-JP" altLang="en-US" dirty="0"/>
              <a:t>年</a:t>
            </a:r>
            <a:r>
              <a:rPr kumimoji="1" lang="en-US" altLang="ja-JP" dirty="0"/>
              <a:t>6</a:t>
            </a:r>
            <a:r>
              <a:rPr kumimoji="1" lang="ja-JP" altLang="en-US" dirty="0"/>
              <a:t>月</a:t>
            </a:r>
            <a:r>
              <a:rPr kumimoji="1" lang="en-US" altLang="ja-JP" dirty="0"/>
              <a:t>24</a:t>
            </a:r>
            <a:r>
              <a:rPr kumimoji="1" lang="ja-JP" altLang="en-US" dirty="0"/>
              <a:t>日　　豊嶋　豊敬</a:t>
            </a:r>
          </a:p>
        </p:txBody>
      </p:sp>
    </p:spTree>
    <p:extLst>
      <p:ext uri="{BB962C8B-B14F-4D97-AF65-F5344CB8AC3E}">
        <p14:creationId xmlns:p14="http://schemas.microsoft.com/office/powerpoint/2010/main" val="3459816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oyotaka\Desktop\DSC_01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847" y="-574766"/>
            <a:ext cx="4238168" cy="753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64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oyotaka\Desktop\DSC_0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7"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701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oyotaka\Desktop\DSC_0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99" y="125848"/>
            <a:ext cx="11155470" cy="627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63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oyotaka\Desktop\DSC_0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11" y="0"/>
            <a:ext cx="11773989" cy="662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347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歯科衛生士等居宅療養管理指導の算定要件とは？</a:t>
            </a:r>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a:t>居宅療養管理指導が必要であると歯科医師が判断した者に対して、歯科衛生士等が利用者を訪問し歯科医師、歯科衛生士、その他の職種の者が共同して利用者ごとの口腔衛生状態及び摂食嚥下機能に配慮した</a:t>
            </a:r>
            <a:r>
              <a:rPr lang="ja-JP" altLang="en-US" b="1" u="sng" dirty="0"/>
              <a:t>管理指導計画</a:t>
            </a:r>
            <a:r>
              <a:rPr lang="ja-JP" altLang="en-US" dirty="0"/>
              <a:t>を作成していること</a:t>
            </a:r>
            <a:endParaRPr lang="en-US" altLang="ja-JP" dirty="0"/>
          </a:p>
          <a:p>
            <a:r>
              <a:rPr lang="ja-JP" altLang="en-US" dirty="0"/>
              <a:t>利用者ごとの管理計画書に従い療養上必要な指導として、利用者の口腔内の清掃、有床義歯の清掃または摂食嚥下機能に関する実地指導を行っているとともに利用者またはその家族に対して</a:t>
            </a:r>
            <a:r>
              <a:rPr lang="ja-JP" altLang="en-US" b="1" u="sng" dirty="0"/>
              <a:t>実地指導に係る情報提供及び指導または助言</a:t>
            </a:r>
            <a:r>
              <a:rPr lang="ja-JP" altLang="en-US" dirty="0"/>
              <a:t>を行い</a:t>
            </a:r>
            <a:r>
              <a:rPr lang="ja-JP" altLang="en-US" b="1" u="sng" dirty="0"/>
              <a:t>定期的に記録</a:t>
            </a:r>
            <a:r>
              <a:rPr lang="ja-JP" altLang="en-US" dirty="0"/>
              <a:t>していること</a:t>
            </a:r>
            <a:endParaRPr lang="en-US" altLang="ja-JP" dirty="0"/>
          </a:p>
          <a:p>
            <a:r>
              <a:rPr lang="ja-JP" altLang="en-US" dirty="0"/>
              <a:t>利用者ごとの管理計画の進捗状況を</a:t>
            </a:r>
            <a:r>
              <a:rPr lang="ja-JP" altLang="en-US" b="1" u="sng" dirty="0"/>
              <a:t>定期的に評価</a:t>
            </a:r>
            <a:r>
              <a:rPr lang="ja-JP" altLang="en-US" dirty="0"/>
              <a:t>し」必要に応じて計画を見直していること</a:t>
            </a:r>
            <a:endParaRPr lang="en-US" altLang="ja-JP" dirty="0"/>
          </a:p>
          <a:p>
            <a:pPr marL="0" indent="0">
              <a:buNone/>
            </a:pPr>
            <a:r>
              <a:rPr lang="ja-JP" altLang="en-US" dirty="0"/>
              <a:t>　「</a:t>
            </a:r>
            <a:r>
              <a:rPr lang="ja-JP" altLang="en-US" b="1" dirty="0"/>
              <a:t>歯科衛生士による居宅療養管理指導に係るスクリーニング・アセスメント・管理指導計画</a:t>
            </a:r>
            <a:r>
              <a:rPr lang="ja-JP" altLang="en-US" dirty="0"/>
              <a:t>」（検索可）を利用すると良いと思います</a:t>
            </a:r>
            <a:endParaRPr lang="en-US" altLang="ja-JP" dirty="0"/>
          </a:p>
          <a:p>
            <a:pPr marL="0" indent="0">
              <a:buNone/>
            </a:pPr>
            <a:r>
              <a:rPr lang="ja-JP" altLang="en-US" dirty="0"/>
              <a:t>・</a:t>
            </a:r>
            <a:r>
              <a:rPr lang="ja-JP" altLang="en-US" b="1" dirty="0"/>
              <a:t>歯科医師の訪問から</a:t>
            </a:r>
            <a:r>
              <a:rPr lang="en-US" altLang="ja-JP" b="1" dirty="0"/>
              <a:t>3</a:t>
            </a:r>
            <a:r>
              <a:rPr lang="ja-JP" altLang="en-US" b="1" dirty="0"/>
              <a:t>か月以内に算定</a:t>
            </a:r>
            <a:endParaRPr lang="en-US" altLang="ja-JP" b="1" dirty="0"/>
          </a:p>
          <a:p>
            <a:pPr marL="0" indent="0">
              <a:buNone/>
            </a:pPr>
            <a:endParaRPr kumimoji="1" lang="en-US" altLang="ja-JP" dirty="0"/>
          </a:p>
        </p:txBody>
      </p:sp>
    </p:spTree>
    <p:extLst>
      <p:ext uri="{BB962C8B-B14F-4D97-AF65-F5344CB8AC3E}">
        <p14:creationId xmlns:p14="http://schemas.microsoft.com/office/powerpoint/2010/main" val="393004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33DC26-B739-476A-91DB-5D70E2BC4D64}"/>
              </a:ext>
            </a:extLst>
          </p:cNvPr>
          <p:cNvSpPr>
            <a:spLocks noGrp="1"/>
          </p:cNvSpPr>
          <p:nvPr>
            <p:ph type="title"/>
          </p:nvPr>
        </p:nvSpPr>
        <p:spPr/>
        <p:txBody>
          <a:bodyPr>
            <a:normAutofit/>
          </a:bodyPr>
          <a:lstStyle/>
          <a:p>
            <a:r>
              <a:rPr kumimoji="1" lang="ja-JP" altLang="en-US" dirty="0"/>
              <a:t>歯科医師居宅療養管理指導と歯科衛生士居宅療養管理指導の用紙について</a:t>
            </a:r>
          </a:p>
        </p:txBody>
      </p:sp>
      <p:sp>
        <p:nvSpPr>
          <p:cNvPr id="3" name="コンテンツ プレースホルダー 2">
            <a:extLst>
              <a:ext uri="{FF2B5EF4-FFF2-40B4-BE49-F238E27FC236}">
                <a16:creationId xmlns:a16="http://schemas.microsoft.com/office/drawing/2014/main" id="{0CB9A03D-7779-43AA-AB56-1FC832AB3595}"/>
              </a:ext>
            </a:extLst>
          </p:cNvPr>
          <p:cNvSpPr>
            <a:spLocks noGrp="1"/>
          </p:cNvSpPr>
          <p:nvPr>
            <p:ph idx="1"/>
          </p:nvPr>
        </p:nvSpPr>
        <p:spPr/>
        <p:txBody>
          <a:bodyPr/>
          <a:lstStyle/>
          <a:p>
            <a:r>
              <a:rPr lang="ja-JP" altLang="en-US" dirty="0"/>
              <a:t>「都道府県が指定する指定居宅介護支援事業所向け診療情報</a:t>
            </a:r>
            <a:endParaRPr lang="en-US" altLang="ja-JP" dirty="0"/>
          </a:p>
          <a:p>
            <a:pPr marL="0" indent="0">
              <a:buNone/>
            </a:pPr>
            <a:r>
              <a:rPr lang="ja-JP" altLang="en-US" dirty="0"/>
              <a:t>提供書」、「歯科衛生士による居宅管理指導に係るスクリーニ</a:t>
            </a:r>
            <a:endParaRPr lang="en-US" altLang="ja-JP" dirty="0"/>
          </a:p>
          <a:p>
            <a:pPr marL="0" indent="0">
              <a:buNone/>
            </a:pPr>
            <a:r>
              <a:rPr lang="ja-JP" altLang="en-US" dirty="0"/>
              <a:t>ング・アセスメント・管理指導計画」の</a:t>
            </a:r>
            <a:r>
              <a:rPr kumimoji="1" lang="ja-JP" altLang="en-US" dirty="0"/>
              <a:t>用紙はラインに載せたものをを使うことができますが、</a:t>
            </a:r>
            <a:endParaRPr kumimoji="1" lang="en-US" altLang="ja-JP" dirty="0"/>
          </a:p>
          <a:p>
            <a:pPr marL="0" indent="0">
              <a:buNone/>
            </a:pPr>
            <a:r>
              <a:rPr lang="ja-JP" altLang="en-US" dirty="0"/>
              <a:t>　日本訪問歯科協会の</a:t>
            </a:r>
            <a:r>
              <a:rPr lang="en-US" altLang="ja-JP" dirty="0"/>
              <a:t>HP</a:t>
            </a:r>
            <a:r>
              <a:rPr lang="ja-JP" altLang="en-US" dirty="0"/>
              <a:t>で複写式の用紙を購入することができます。（多少割高ではありますが）</a:t>
            </a:r>
            <a:endParaRPr kumimoji="1" lang="ja-JP" altLang="en-US" dirty="0"/>
          </a:p>
        </p:txBody>
      </p:sp>
    </p:spTree>
    <p:extLst>
      <p:ext uri="{BB962C8B-B14F-4D97-AF65-F5344CB8AC3E}">
        <p14:creationId xmlns:p14="http://schemas.microsoft.com/office/powerpoint/2010/main" val="3397122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toyotaka\Desktop\DSC_01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978" y="-297719"/>
            <a:ext cx="4127862" cy="733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225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oyotaka\Desktop\DSC_0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191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toyotaka\Desktop\DSC_0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73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toyotaka\Desktop\DSC_01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82" y="86649"/>
            <a:ext cx="11689613" cy="657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6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F80332-A1E1-4F3D-95BA-67BDDB9C5BA0}"/>
              </a:ext>
            </a:extLst>
          </p:cNvPr>
          <p:cNvSpPr>
            <a:spLocks noGrp="1"/>
          </p:cNvSpPr>
          <p:nvPr>
            <p:ph type="title"/>
          </p:nvPr>
        </p:nvSpPr>
        <p:spPr>
          <a:xfrm>
            <a:off x="754225" y="391886"/>
            <a:ext cx="10515600" cy="849085"/>
          </a:xfrm>
        </p:spPr>
        <p:txBody>
          <a:bodyPr/>
          <a:lstStyle/>
          <a:p>
            <a:r>
              <a:rPr kumimoji="1" lang="ja-JP" altLang="en-US" dirty="0"/>
              <a:t>　　　　　介護保険の仕組み</a:t>
            </a:r>
          </a:p>
        </p:txBody>
      </p:sp>
      <p:graphicFrame>
        <p:nvGraphicFramePr>
          <p:cNvPr id="6" name="表 6">
            <a:extLst>
              <a:ext uri="{FF2B5EF4-FFF2-40B4-BE49-F238E27FC236}">
                <a16:creationId xmlns:a16="http://schemas.microsoft.com/office/drawing/2014/main" id="{B6F306C9-F3D0-4EB9-8263-8E34A490B288}"/>
              </a:ext>
            </a:extLst>
          </p:cNvPr>
          <p:cNvGraphicFramePr>
            <a:graphicFrameLocks noGrp="1"/>
          </p:cNvGraphicFramePr>
          <p:nvPr>
            <p:ph idx="1"/>
            <p:extLst>
              <p:ext uri="{D42A27DB-BD31-4B8C-83A1-F6EECF244321}">
                <p14:modId xmlns:p14="http://schemas.microsoft.com/office/powerpoint/2010/main" val="2734291572"/>
              </p:ext>
            </p:extLst>
          </p:nvPr>
        </p:nvGraphicFramePr>
        <p:xfrm>
          <a:off x="754225" y="1988447"/>
          <a:ext cx="10515600" cy="25958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402504187"/>
                    </a:ext>
                  </a:extLst>
                </a:gridCol>
                <a:gridCol w="5257800">
                  <a:extLst>
                    <a:ext uri="{9D8B030D-6E8A-4147-A177-3AD203B41FA5}">
                      <a16:colId xmlns:a16="http://schemas.microsoft.com/office/drawing/2014/main" val="1389770524"/>
                    </a:ext>
                  </a:extLst>
                </a:gridCol>
              </a:tblGrid>
              <a:tr h="370840">
                <a:tc>
                  <a:txBody>
                    <a:bodyPr/>
                    <a:lstStyle/>
                    <a:p>
                      <a:r>
                        <a:rPr kumimoji="1" lang="en-US" altLang="ja-JP" dirty="0"/>
                        <a:t>440</a:t>
                      </a:r>
                      <a:r>
                        <a:rPr kumimoji="1" lang="ja-JP" altLang="en-US" dirty="0"/>
                        <a:t>才　　　　　</a:t>
                      </a:r>
                      <a:r>
                        <a:rPr kumimoji="1" lang="en-US" altLang="ja-JP" b="0" cap="none" spc="0" dirty="0">
                          <a:ln w="0"/>
                          <a:solidFill>
                            <a:schemeClr val="tx1"/>
                          </a:solidFill>
                          <a:effectLst>
                            <a:outerShdw blurRad="38100" dist="19050" dir="2700000" algn="tl" rotWithShape="0">
                              <a:schemeClr val="dk1">
                                <a:alpha val="40000"/>
                              </a:schemeClr>
                            </a:outerShdw>
                          </a:effectLst>
                        </a:rPr>
                        <a:t>40</a:t>
                      </a:r>
                      <a:r>
                        <a:rPr kumimoji="1" lang="ja-JP" altLang="en-US" b="0" cap="none" spc="0" dirty="0">
                          <a:ln w="0"/>
                          <a:solidFill>
                            <a:schemeClr val="tx1"/>
                          </a:solidFill>
                          <a:effectLst>
                            <a:outerShdw blurRad="38100" dist="19050" dir="2700000" algn="tl" rotWithShape="0">
                              <a:schemeClr val="dk1">
                                <a:alpha val="40000"/>
                              </a:schemeClr>
                            </a:outerShdw>
                          </a:effectLst>
                        </a:rPr>
                        <a:t>歳～</a:t>
                      </a:r>
                      <a:r>
                        <a:rPr kumimoji="1" lang="en-US" altLang="ja-JP" b="0" cap="none" spc="0" dirty="0">
                          <a:ln w="0"/>
                          <a:solidFill>
                            <a:schemeClr val="tx1"/>
                          </a:solidFill>
                          <a:effectLst>
                            <a:outerShdw blurRad="38100" dist="19050" dir="2700000" algn="tl" rotWithShape="0">
                              <a:schemeClr val="dk1">
                                <a:alpha val="40000"/>
                              </a:schemeClr>
                            </a:outerShdw>
                          </a:effectLst>
                        </a:rPr>
                        <a:t>64</a:t>
                      </a:r>
                      <a:r>
                        <a:rPr kumimoji="1" lang="ja-JP" altLang="en-US" b="0" cap="none" spc="0" dirty="0">
                          <a:ln w="0"/>
                          <a:solidFill>
                            <a:schemeClr val="tx1"/>
                          </a:solidFill>
                          <a:effectLst>
                            <a:outerShdw blurRad="38100" dist="19050" dir="2700000" algn="tl" rotWithShape="0">
                              <a:schemeClr val="dk1">
                                <a:alpha val="40000"/>
                              </a:schemeClr>
                            </a:outerShdw>
                          </a:effectLst>
                        </a:rPr>
                        <a:t>歳</a:t>
                      </a:r>
                      <a:r>
                        <a:rPr kumimoji="1" lang="ja-JP" altLang="en-US" dirty="0"/>
                        <a:t>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t>　　　　　</a:t>
                      </a:r>
                      <a:r>
                        <a:rPr kumimoji="1" lang="en-US" altLang="ja-JP" dirty="0"/>
                        <a:t>65</a:t>
                      </a:r>
                      <a:r>
                        <a:rPr kumimoji="1" lang="ja-JP" altLang="en-US" dirty="0"/>
                        <a:t>歳以上</a:t>
                      </a:r>
                      <a:r>
                        <a:rPr kumimoji="1" lang="en-US" altLang="ja-JP" b="0" cap="none" spc="0" dirty="0">
                          <a:ln w="0"/>
                          <a:solidFill>
                            <a:schemeClr val="tx1"/>
                          </a:solidFill>
                          <a:effectLst>
                            <a:outerShdw blurRad="38100" dist="19050" dir="2700000" algn="tl" rotWithShape="0">
                              <a:schemeClr val="dk1">
                                <a:alpha val="40000"/>
                              </a:schemeClr>
                            </a:outerShdw>
                          </a:effectLst>
                        </a:rPr>
                        <a:t>65</a:t>
                      </a:r>
                      <a:r>
                        <a:rPr kumimoji="1" lang="ja-JP" altLang="en-US" b="0" cap="none" spc="0" dirty="0">
                          <a:ln w="0"/>
                          <a:solidFill>
                            <a:schemeClr val="tx1"/>
                          </a:solidFill>
                          <a:effectLst>
                            <a:outerShdw blurRad="38100" dist="19050" dir="2700000" algn="tl" rotWithShape="0">
                              <a:schemeClr val="dk1">
                                <a:alpha val="40000"/>
                              </a:schemeClr>
                            </a:outerShdw>
                          </a:effectLst>
                        </a:rPr>
                        <a:t>歳以上</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3381058"/>
                  </a:ext>
                </a:extLst>
              </a:tr>
              <a:tr h="370840">
                <a:tc>
                  <a:txBody>
                    <a:bodyPr/>
                    <a:lstStyle/>
                    <a:p>
                      <a:r>
                        <a:rPr kumimoji="1" lang="ja-JP" altLang="en-US" b="0" cap="none" spc="0" dirty="0">
                          <a:ln w="0"/>
                          <a:solidFill>
                            <a:schemeClr val="tx1"/>
                          </a:solidFill>
                          <a:effectLst>
                            <a:outerShdw blurRad="38100" dist="19050" dir="2700000" algn="tl" rotWithShape="0">
                              <a:schemeClr val="dk1">
                                <a:alpha val="40000"/>
                              </a:schemeClr>
                            </a:outerShdw>
                          </a:effectLst>
                        </a:rPr>
                        <a:t>　　　　　　　第</a:t>
                      </a:r>
                      <a:r>
                        <a:rPr kumimoji="1" lang="en-US" altLang="ja-JP" b="0" cap="none" spc="0" dirty="0">
                          <a:ln w="0"/>
                          <a:solidFill>
                            <a:schemeClr val="tx1"/>
                          </a:solidFill>
                          <a:effectLst>
                            <a:outerShdw blurRad="38100" dist="19050" dir="2700000" algn="tl" rotWithShape="0">
                              <a:schemeClr val="dk1">
                                <a:alpha val="40000"/>
                              </a:schemeClr>
                            </a:outerShdw>
                          </a:effectLst>
                        </a:rPr>
                        <a:t>2</a:t>
                      </a:r>
                      <a:r>
                        <a:rPr kumimoji="1" lang="ja-JP" altLang="en-US" b="0" cap="none" spc="0" dirty="0">
                          <a:ln w="0"/>
                          <a:solidFill>
                            <a:schemeClr val="tx1"/>
                          </a:solidFill>
                          <a:effectLst>
                            <a:outerShdw blurRad="38100" dist="19050" dir="2700000" algn="tl" rotWithShape="0">
                              <a:schemeClr val="dk1">
                                <a:alpha val="40000"/>
                              </a:schemeClr>
                            </a:outerShdw>
                          </a:effectLst>
                        </a:rPr>
                        <a:t>被保険者</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t>　　　　　　　　第</a:t>
                      </a:r>
                      <a:r>
                        <a:rPr kumimoji="1" lang="en-US" altLang="ja-JP" dirty="0"/>
                        <a:t>1</a:t>
                      </a:r>
                      <a:r>
                        <a:rPr kumimoji="1" lang="ja-JP" altLang="en-US" dirty="0"/>
                        <a:t>被保険者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9779726"/>
                  </a:ext>
                </a:extLst>
              </a:tr>
              <a:tr h="1854200">
                <a:tc>
                  <a:txBody>
                    <a:bodyPr/>
                    <a:lstStyle/>
                    <a:p>
                      <a:r>
                        <a:rPr kumimoji="1" lang="ja-JP" altLang="en-US" dirty="0"/>
                        <a:t>　</a:t>
                      </a:r>
                      <a:endParaRPr kumimoji="1" lang="en-US" altLang="ja-JP" dirty="0"/>
                    </a:p>
                    <a:p>
                      <a:endParaRPr kumimoji="1" lang="en-US" altLang="ja-JP" dirty="0"/>
                    </a:p>
                    <a:p>
                      <a:r>
                        <a:rPr kumimoji="1" lang="ja-JP" altLang="en-US" dirty="0"/>
                        <a:t>　老化が原因とする疾病等（特定疾病）限定</a:t>
                      </a:r>
                      <a:endParaRPr kumimoji="1" lang="en-US" altLang="ja-JP" dirty="0"/>
                    </a:p>
                    <a:p>
                      <a:r>
                        <a:rPr kumimoji="1" lang="ja-JP" altLang="en-US" dirty="0"/>
                        <a:t>　で介護認定を受け利用可能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en-US" altLang="ja-JP" dirty="0"/>
                    </a:p>
                    <a:p>
                      <a:endParaRPr kumimoji="1" lang="en-US" altLang="ja-JP" dirty="0"/>
                    </a:p>
                    <a:p>
                      <a:r>
                        <a:rPr kumimoji="1" lang="ja-JP" altLang="en-US" dirty="0"/>
                        <a:t>　　　介護認定されていれば利用可能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7206080"/>
                  </a:ext>
                </a:extLst>
              </a:tr>
            </a:tbl>
          </a:graphicData>
        </a:graphic>
      </p:graphicFrame>
    </p:spTree>
    <p:extLst>
      <p:ext uri="{BB962C8B-B14F-4D97-AF65-F5344CB8AC3E}">
        <p14:creationId xmlns:p14="http://schemas.microsoft.com/office/powerpoint/2010/main" val="3051809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143A013-5869-45AC-8279-4E3387779F68}"/>
              </a:ext>
            </a:extLst>
          </p:cNvPr>
          <p:cNvSpPr>
            <a:spLocks noGrp="1"/>
          </p:cNvSpPr>
          <p:nvPr>
            <p:ph type="title"/>
          </p:nvPr>
        </p:nvSpPr>
        <p:spPr/>
        <p:txBody>
          <a:bodyPr/>
          <a:lstStyle/>
          <a:p>
            <a:r>
              <a:rPr lang="ja-JP" altLang="en-US" dirty="0"/>
              <a:t>介護保険証　見たことないけど？</a:t>
            </a:r>
          </a:p>
        </p:txBody>
      </p:sp>
      <p:sp>
        <p:nvSpPr>
          <p:cNvPr id="5" name="コンテンツ プレースホルダー 4">
            <a:extLst>
              <a:ext uri="{FF2B5EF4-FFF2-40B4-BE49-F238E27FC236}">
                <a16:creationId xmlns:a16="http://schemas.microsoft.com/office/drawing/2014/main" id="{8F5D18D4-4F07-42CF-B43F-75BDF8861353}"/>
              </a:ext>
            </a:extLst>
          </p:cNvPr>
          <p:cNvSpPr>
            <a:spLocks noGrp="1"/>
          </p:cNvSpPr>
          <p:nvPr>
            <p:ph idx="1"/>
          </p:nvPr>
        </p:nvSpPr>
        <p:spPr/>
        <p:txBody>
          <a:bodyPr/>
          <a:lstStyle/>
          <a:p>
            <a:r>
              <a:rPr lang="ja-JP" altLang="en-US" dirty="0"/>
              <a:t>介護保険で請求するには</a:t>
            </a:r>
            <a:endParaRPr lang="en-US" altLang="ja-JP" dirty="0"/>
          </a:p>
          <a:p>
            <a:pPr marL="0" indent="0">
              <a:buNone/>
            </a:pPr>
            <a:r>
              <a:rPr lang="ja-JP" altLang="en-US" sz="4000" dirty="0"/>
              <a:t>　　</a:t>
            </a:r>
            <a:endParaRPr lang="en-US" altLang="ja-JP" sz="4000" dirty="0"/>
          </a:p>
          <a:p>
            <a:pPr marL="0" indent="0">
              <a:buNone/>
            </a:pPr>
            <a:r>
              <a:rPr lang="ja-JP" altLang="en-US" sz="4000" dirty="0"/>
              <a:t>　　　</a:t>
            </a:r>
            <a:r>
              <a:rPr lang="ja-JP" altLang="en-US" sz="4000" u="sng" dirty="0"/>
              <a:t>介護保険証　</a:t>
            </a:r>
            <a:r>
              <a:rPr lang="ja-JP" altLang="en-US" sz="4000" dirty="0"/>
              <a:t>と　</a:t>
            </a:r>
            <a:r>
              <a:rPr lang="ja-JP" altLang="en-US" sz="4000" u="sng" dirty="0"/>
              <a:t>負担額認定証（介護　　　　　　　　　　</a:t>
            </a:r>
            <a:endParaRPr lang="en-US" altLang="ja-JP" sz="4000" u="sng" dirty="0"/>
          </a:p>
          <a:p>
            <a:pPr marL="0" indent="0">
              <a:buNone/>
            </a:pPr>
            <a:r>
              <a:rPr lang="ja-JP" altLang="en-US" sz="4000" dirty="0"/>
              <a:t>　　　　　　　　　　　</a:t>
            </a:r>
            <a:r>
              <a:rPr lang="ja-JP" altLang="en-US" sz="4000" u="sng" dirty="0"/>
              <a:t>負担割合証</a:t>
            </a:r>
            <a:endParaRPr lang="en-US" altLang="ja-JP" sz="4000" u="sng" dirty="0"/>
          </a:p>
          <a:p>
            <a:pPr marL="0" indent="0">
              <a:buNone/>
            </a:pPr>
            <a:r>
              <a:rPr lang="ja-JP" altLang="en-US" dirty="0"/>
              <a:t>　　　　　　　が必要です。</a:t>
            </a:r>
            <a:endParaRPr lang="en-US" altLang="ja-JP" dirty="0"/>
          </a:p>
        </p:txBody>
      </p:sp>
    </p:spTree>
    <p:extLst>
      <p:ext uri="{BB962C8B-B14F-4D97-AF65-F5344CB8AC3E}">
        <p14:creationId xmlns:p14="http://schemas.microsoft.com/office/powerpoint/2010/main" val="2389775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 カレンダー&#10;&#10;自動的に生成された説明">
            <a:extLst>
              <a:ext uri="{FF2B5EF4-FFF2-40B4-BE49-F238E27FC236}">
                <a16:creationId xmlns:a16="http://schemas.microsoft.com/office/drawing/2014/main" id="{91134390-08F7-475B-A40F-2D9BB57AA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2664617"/>
            <a:ext cx="6857999" cy="12187235"/>
          </a:xfrm>
          <a:prstGeom prst="rect">
            <a:avLst/>
          </a:prstGeom>
        </p:spPr>
      </p:pic>
    </p:spTree>
    <p:extLst>
      <p:ext uri="{BB962C8B-B14F-4D97-AF65-F5344CB8AC3E}">
        <p14:creationId xmlns:p14="http://schemas.microsoft.com/office/powerpoint/2010/main" val="1483260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文字の書かれた紙&#10;&#10;自動的に生成された説明">
            <a:extLst>
              <a:ext uri="{FF2B5EF4-FFF2-40B4-BE49-F238E27FC236}">
                <a16:creationId xmlns:a16="http://schemas.microsoft.com/office/drawing/2014/main" id="{4074D1FF-3D21-444A-A003-FD0BFB7A50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6434" y="0"/>
            <a:ext cx="3859132" cy="6858000"/>
          </a:xfrm>
          <a:prstGeom prst="rect">
            <a:avLst/>
          </a:prstGeom>
        </p:spPr>
      </p:pic>
    </p:spTree>
    <p:extLst>
      <p:ext uri="{BB962C8B-B14F-4D97-AF65-F5344CB8AC3E}">
        <p14:creationId xmlns:p14="http://schemas.microsoft.com/office/powerpoint/2010/main" val="3739398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0" name="Freeform: Shape 9">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図 2" descr="文字の書かれた紙&#10;&#10;自動的に生成された説明">
            <a:extLst>
              <a:ext uri="{FF2B5EF4-FFF2-40B4-BE49-F238E27FC236}">
                <a16:creationId xmlns:a16="http://schemas.microsoft.com/office/drawing/2014/main" id="{BCC978D4-E07F-482D-93A9-5A013433B79D}"/>
              </a:ext>
            </a:extLst>
          </p:cNvPr>
          <p:cNvPicPr>
            <a:picLocks noChangeAspect="1"/>
          </p:cNvPicPr>
          <p:nvPr/>
        </p:nvPicPr>
        <p:blipFill rotWithShape="1">
          <a:blip r:embed="rId2">
            <a:extLst>
              <a:ext uri="{28A0092B-C50C-407E-A947-70E740481C1C}">
                <a14:useLocalDpi xmlns:a14="http://schemas.microsoft.com/office/drawing/2010/main" val="0"/>
              </a:ext>
            </a:extLst>
          </a:blip>
          <a:srcRect t="35250" r="-1" b="26029"/>
          <a:stretch/>
        </p:blipFill>
        <p:spPr>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685135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5E374-00F8-4B1D-8447-F88D346109E7}"/>
              </a:ext>
            </a:extLst>
          </p:cNvPr>
          <p:cNvSpPr>
            <a:spLocks noGrp="1"/>
          </p:cNvSpPr>
          <p:nvPr>
            <p:ph type="title"/>
          </p:nvPr>
        </p:nvSpPr>
        <p:spPr/>
        <p:txBody>
          <a:bodyPr/>
          <a:lstStyle/>
          <a:p>
            <a:r>
              <a:rPr lang="ja-JP" altLang="en-US" dirty="0"/>
              <a:t>患者一部負担金は？</a:t>
            </a:r>
          </a:p>
        </p:txBody>
      </p:sp>
      <p:sp>
        <p:nvSpPr>
          <p:cNvPr id="3" name="コンテンツ プレースホルダー 2">
            <a:extLst>
              <a:ext uri="{FF2B5EF4-FFF2-40B4-BE49-F238E27FC236}">
                <a16:creationId xmlns:a16="http://schemas.microsoft.com/office/drawing/2014/main" id="{F7B37B0E-B2A7-47D5-88E0-083F55D54138}"/>
              </a:ext>
            </a:extLst>
          </p:cNvPr>
          <p:cNvSpPr>
            <a:spLocks noGrp="1"/>
          </p:cNvSpPr>
          <p:nvPr>
            <p:ph idx="1"/>
          </p:nvPr>
        </p:nvSpPr>
        <p:spPr/>
        <p:txBody>
          <a:bodyPr>
            <a:normAutofit lnSpcReduction="10000"/>
          </a:bodyPr>
          <a:lstStyle/>
          <a:p>
            <a:r>
              <a:rPr lang="ja-JP" altLang="en-US" dirty="0"/>
              <a:t>負担額認定証によって</a:t>
            </a:r>
            <a:r>
              <a:rPr lang="en-US" altLang="ja-JP" dirty="0"/>
              <a:t>1</a:t>
            </a:r>
            <a:r>
              <a:rPr lang="ja-JP" altLang="en-US" dirty="0"/>
              <a:t>割、</a:t>
            </a:r>
            <a:r>
              <a:rPr lang="en-US" altLang="ja-JP" dirty="0"/>
              <a:t>2</a:t>
            </a:r>
            <a:r>
              <a:rPr lang="ja-JP" altLang="en-US" dirty="0"/>
              <a:t>割、</a:t>
            </a:r>
            <a:r>
              <a:rPr lang="en-US" altLang="ja-JP" dirty="0"/>
              <a:t>3</a:t>
            </a:r>
            <a:r>
              <a:rPr lang="ja-JP" altLang="en-US" dirty="0"/>
              <a:t>割のいずれかがわかります</a:t>
            </a:r>
            <a:endParaRPr lang="en-US" altLang="ja-JP" dirty="0"/>
          </a:p>
          <a:p>
            <a:endParaRPr lang="en-US" altLang="ja-JP" dirty="0"/>
          </a:p>
          <a:p>
            <a:pPr marL="0" indent="0">
              <a:buNone/>
            </a:pPr>
            <a:r>
              <a:rPr lang="ja-JP" altLang="en-US" dirty="0"/>
              <a:t>　ので　</a:t>
            </a:r>
            <a:r>
              <a:rPr lang="en-US" altLang="ja-JP" dirty="0"/>
              <a:t>1</a:t>
            </a:r>
            <a:r>
              <a:rPr lang="ja-JP" altLang="en-US" dirty="0"/>
              <a:t>割負担なら　単位数　</a:t>
            </a:r>
            <a:r>
              <a:rPr lang="en-US" altLang="ja-JP" dirty="0"/>
              <a:t>X</a:t>
            </a:r>
            <a:r>
              <a:rPr lang="ja-JP" altLang="en-US" dirty="0"/>
              <a:t>　１</a:t>
            </a:r>
            <a:endParaRPr lang="en-US" altLang="ja-JP" dirty="0"/>
          </a:p>
          <a:p>
            <a:pPr marL="0" indent="0">
              <a:buNone/>
            </a:pPr>
            <a:endParaRPr lang="en-US" altLang="ja-JP" dirty="0"/>
          </a:p>
          <a:p>
            <a:pPr marL="0" indent="0">
              <a:buNone/>
            </a:pPr>
            <a:r>
              <a:rPr lang="ja-JP" altLang="en-US" dirty="0"/>
              <a:t>　　　　</a:t>
            </a:r>
            <a:r>
              <a:rPr lang="en-US" altLang="ja-JP" dirty="0"/>
              <a:t>2</a:t>
            </a:r>
            <a:r>
              <a:rPr lang="ja-JP" altLang="en-US" dirty="0"/>
              <a:t>割負担なら　単位数　</a:t>
            </a:r>
            <a:r>
              <a:rPr lang="en-US" altLang="ja-JP" dirty="0"/>
              <a:t>X </a:t>
            </a:r>
            <a:r>
              <a:rPr lang="ja-JP" altLang="en-US" dirty="0"/>
              <a:t>　２</a:t>
            </a:r>
            <a:endParaRPr lang="en-US" altLang="ja-JP" dirty="0"/>
          </a:p>
          <a:p>
            <a:pPr marL="0" indent="0">
              <a:buNone/>
            </a:pPr>
            <a:r>
              <a:rPr lang="ja-JP" altLang="en-US" dirty="0"/>
              <a:t>　</a:t>
            </a:r>
            <a:endParaRPr lang="en-US" altLang="ja-JP" dirty="0"/>
          </a:p>
          <a:p>
            <a:pPr marL="0" indent="0">
              <a:buNone/>
            </a:pPr>
            <a:r>
              <a:rPr lang="ja-JP" altLang="en-US" dirty="0"/>
              <a:t>　　　　</a:t>
            </a:r>
            <a:r>
              <a:rPr lang="en-US" altLang="ja-JP" dirty="0"/>
              <a:t>3</a:t>
            </a:r>
            <a:r>
              <a:rPr lang="ja-JP" altLang="en-US" dirty="0"/>
              <a:t>割負担なら　単位数　</a:t>
            </a:r>
            <a:r>
              <a:rPr lang="en-US" altLang="ja-JP" dirty="0"/>
              <a:t>X</a:t>
            </a:r>
            <a:r>
              <a:rPr lang="ja-JP" altLang="en-US" dirty="0"/>
              <a:t>　３</a:t>
            </a:r>
            <a:endParaRPr lang="en-US" altLang="ja-JP" dirty="0"/>
          </a:p>
          <a:p>
            <a:pPr marL="0" indent="0">
              <a:buNone/>
            </a:pPr>
            <a:r>
              <a:rPr lang="ja-JP" altLang="en-US" dirty="0"/>
              <a:t>　　　　</a:t>
            </a:r>
            <a:endParaRPr lang="en-US" altLang="ja-JP" dirty="0"/>
          </a:p>
          <a:p>
            <a:pPr marL="0" indent="0">
              <a:buNone/>
            </a:pPr>
            <a:r>
              <a:rPr lang="ja-JP" altLang="en-US" dirty="0"/>
              <a:t>　　　　の金額を四捨五入せず　</a:t>
            </a:r>
            <a:r>
              <a:rPr lang="en-US" altLang="ja-JP" dirty="0"/>
              <a:t>1</a:t>
            </a:r>
            <a:r>
              <a:rPr lang="ja-JP" altLang="en-US" dirty="0"/>
              <a:t>円単位で　受け取ります。</a:t>
            </a:r>
          </a:p>
        </p:txBody>
      </p:sp>
    </p:spTree>
    <p:extLst>
      <p:ext uri="{BB962C8B-B14F-4D97-AF65-F5344CB8AC3E}">
        <p14:creationId xmlns:p14="http://schemas.microsoft.com/office/powerpoint/2010/main" val="3766189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2B1F7B-EEE0-43AF-9661-2DB2A8520668}"/>
              </a:ext>
            </a:extLst>
          </p:cNvPr>
          <p:cNvSpPr>
            <a:spLocks noGrp="1"/>
          </p:cNvSpPr>
          <p:nvPr>
            <p:ph type="title"/>
          </p:nvPr>
        </p:nvSpPr>
        <p:spPr/>
        <p:txBody>
          <a:bodyPr>
            <a:normAutofit/>
          </a:bodyPr>
          <a:lstStyle/>
          <a:p>
            <a:r>
              <a:rPr lang="ja-JP" altLang="en-US" dirty="0"/>
              <a:t>どこへ請求するの？</a:t>
            </a:r>
          </a:p>
        </p:txBody>
      </p:sp>
      <p:sp>
        <p:nvSpPr>
          <p:cNvPr id="3" name="コンテンツ プレースホルダー 2">
            <a:extLst>
              <a:ext uri="{FF2B5EF4-FFF2-40B4-BE49-F238E27FC236}">
                <a16:creationId xmlns:a16="http://schemas.microsoft.com/office/drawing/2014/main" id="{E9AA779C-17DC-4C6E-835A-CA20B06318F5}"/>
              </a:ext>
            </a:extLst>
          </p:cNvPr>
          <p:cNvSpPr>
            <a:spLocks noGrp="1"/>
          </p:cNvSpPr>
          <p:nvPr>
            <p:ph idx="1"/>
          </p:nvPr>
        </p:nvSpPr>
        <p:spPr/>
        <p:txBody>
          <a:bodyPr>
            <a:normAutofit lnSpcReduction="10000"/>
          </a:bodyPr>
          <a:lstStyle/>
          <a:p>
            <a:r>
              <a:rPr lang="ja-JP" altLang="en-US" dirty="0"/>
              <a:t>国保連合会へ請求します。</a:t>
            </a:r>
            <a:endParaRPr lang="en-US" altLang="ja-JP" dirty="0"/>
          </a:p>
          <a:p>
            <a:pPr marL="0" indent="0">
              <a:buNone/>
            </a:pPr>
            <a:endParaRPr lang="en-US" altLang="ja-JP" dirty="0"/>
          </a:p>
          <a:p>
            <a:pPr marL="0" indent="0">
              <a:buNone/>
            </a:pPr>
            <a:r>
              <a:rPr lang="ja-JP" altLang="en-US" dirty="0"/>
              <a:t>　請求は　様式第一と</a:t>
            </a:r>
            <a:endParaRPr lang="en-US" altLang="ja-JP" dirty="0"/>
          </a:p>
          <a:p>
            <a:pPr marL="0" indent="0">
              <a:buNone/>
            </a:pPr>
            <a:endParaRPr lang="en-US" altLang="ja-JP" dirty="0"/>
          </a:p>
          <a:p>
            <a:pPr marL="0" indent="0">
              <a:buNone/>
            </a:pPr>
            <a:r>
              <a:rPr lang="ja-JP" altLang="en-US" dirty="0"/>
              <a:t>　　　　　要介護認定者は　様式第二</a:t>
            </a:r>
            <a:endParaRPr lang="en-US" altLang="ja-JP" dirty="0"/>
          </a:p>
          <a:p>
            <a:pPr marL="0" indent="0">
              <a:buNone/>
            </a:pPr>
            <a:endParaRPr lang="en-US" altLang="ja-JP" dirty="0"/>
          </a:p>
          <a:p>
            <a:pPr marL="0" indent="0">
              <a:buNone/>
            </a:pPr>
            <a:r>
              <a:rPr lang="ja-JP" altLang="en-US" dirty="0"/>
              <a:t>　　　　　要支援認定者は　様式第二の二</a:t>
            </a:r>
            <a:endParaRPr lang="en-US" altLang="ja-JP" dirty="0"/>
          </a:p>
          <a:p>
            <a:pPr marL="0" indent="0">
              <a:buNone/>
            </a:pPr>
            <a:endParaRPr lang="en-US" altLang="ja-JP" dirty="0"/>
          </a:p>
          <a:p>
            <a:pPr marL="0" indent="0">
              <a:buNone/>
            </a:pPr>
            <a:r>
              <a:rPr lang="ja-JP" altLang="en-US" dirty="0"/>
              <a:t>　　　　　で請求します。（紙で請求の場合）</a:t>
            </a:r>
            <a:endParaRPr lang="en-US" altLang="ja-JP" dirty="0"/>
          </a:p>
          <a:p>
            <a:pPr marL="0" indent="0">
              <a:buNone/>
            </a:pPr>
            <a:endParaRPr lang="en-US" altLang="ja-JP" dirty="0"/>
          </a:p>
        </p:txBody>
      </p:sp>
    </p:spTree>
    <p:extLst>
      <p:ext uri="{BB962C8B-B14F-4D97-AF65-F5344CB8AC3E}">
        <p14:creationId xmlns:p14="http://schemas.microsoft.com/office/powerpoint/2010/main" val="3588653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設計図 が含まれている画像&#10;&#10;自動的に生成された説明">
            <a:extLst>
              <a:ext uri="{FF2B5EF4-FFF2-40B4-BE49-F238E27FC236}">
                <a16:creationId xmlns:a16="http://schemas.microsoft.com/office/drawing/2014/main" id="{48BBE2AF-C7A2-468E-9F5B-8464E9AF6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434" y="0"/>
            <a:ext cx="3859132" cy="6858000"/>
          </a:xfrm>
          <a:prstGeom prst="rect">
            <a:avLst/>
          </a:prstGeom>
        </p:spPr>
      </p:pic>
    </p:spTree>
    <p:extLst>
      <p:ext uri="{BB962C8B-B14F-4D97-AF65-F5344CB8AC3E}">
        <p14:creationId xmlns:p14="http://schemas.microsoft.com/office/powerpoint/2010/main" val="2317880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ダイアグラム&#10;&#10;自動的に生成された説明">
            <a:extLst>
              <a:ext uri="{FF2B5EF4-FFF2-40B4-BE49-F238E27FC236}">
                <a16:creationId xmlns:a16="http://schemas.microsoft.com/office/drawing/2014/main" id="{378194CD-C465-435C-B610-FF4C3D97D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0" y="-2664617"/>
            <a:ext cx="6857999" cy="12187235"/>
          </a:xfrm>
          <a:prstGeom prst="rect">
            <a:avLst/>
          </a:prstGeom>
        </p:spPr>
      </p:pic>
    </p:spTree>
    <p:extLst>
      <p:ext uri="{BB962C8B-B14F-4D97-AF65-F5344CB8AC3E}">
        <p14:creationId xmlns:p14="http://schemas.microsoft.com/office/powerpoint/2010/main" val="3455797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C75B13EE-1DD4-4BBD-A66F-7AC90AE4AF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667000" y="1499434"/>
            <a:ext cx="6857999" cy="3859132"/>
          </a:xfrm>
          <a:prstGeom prst="rect">
            <a:avLst/>
          </a:prstGeom>
        </p:spPr>
      </p:pic>
    </p:spTree>
    <p:extLst>
      <p:ext uri="{BB962C8B-B14F-4D97-AF65-F5344CB8AC3E}">
        <p14:creationId xmlns:p14="http://schemas.microsoft.com/office/powerpoint/2010/main" val="3687834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文字の書かれた紙&#10;&#10;自動的に生成された説明">
            <a:extLst>
              <a:ext uri="{FF2B5EF4-FFF2-40B4-BE49-F238E27FC236}">
                <a16:creationId xmlns:a16="http://schemas.microsoft.com/office/drawing/2014/main" id="{E20C70AD-FBD2-4D30-B8EE-BB8B17CE0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 y="0"/>
            <a:ext cx="12187238" cy="6858000"/>
          </a:xfrm>
          <a:prstGeom prst="rect">
            <a:avLst/>
          </a:prstGeom>
        </p:spPr>
      </p:pic>
    </p:spTree>
    <p:extLst>
      <p:ext uri="{BB962C8B-B14F-4D97-AF65-F5344CB8AC3E}">
        <p14:creationId xmlns:p14="http://schemas.microsoft.com/office/powerpoint/2010/main" val="3235580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478D0B0B-E455-4A91-A088-F60849E93E3D}"/>
              </a:ext>
            </a:extLst>
          </p:cNvPr>
          <p:cNvSpPr>
            <a:spLocks noGrp="1"/>
          </p:cNvSpPr>
          <p:nvPr>
            <p:ph type="title"/>
          </p:nvPr>
        </p:nvSpPr>
        <p:spPr/>
        <p:txBody>
          <a:bodyPr>
            <a:normAutofit/>
          </a:bodyPr>
          <a:lstStyle/>
          <a:p>
            <a:r>
              <a:rPr lang="ja-JP" altLang="en-US" sz="3600" dirty="0"/>
              <a:t>介護保険請求が発生するのはどんな訪問先？</a:t>
            </a:r>
          </a:p>
        </p:txBody>
      </p:sp>
      <p:sp>
        <p:nvSpPr>
          <p:cNvPr id="8" name="コンテンツ プレースホルダー 7">
            <a:extLst>
              <a:ext uri="{FF2B5EF4-FFF2-40B4-BE49-F238E27FC236}">
                <a16:creationId xmlns:a16="http://schemas.microsoft.com/office/drawing/2014/main" id="{9CBEF41E-9A35-44A1-8505-E2D26C29DBEF}"/>
              </a:ext>
            </a:extLst>
          </p:cNvPr>
          <p:cNvSpPr>
            <a:spLocks noGrp="1"/>
          </p:cNvSpPr>
          <p:nvPr>
            <p:ph sz="half" idx="1"/>
          </p:nvPr>
        </p:nvSpPr>
        <p:spPr/>
        <p:txBody>
          <a:bodyPr>
            <a:normAutofit lnSpcReduction="10000"/>
          </a:bodyPr>
          <a:lstStyle/>
          <a:p>
            <a:r>
              <a:rPr lang="ja-JP" altLang="en-US" dirty="0"/>
              <a:t>介護保険請求するのは居宅か居住系施設</a:t>
            </a:r>
            <a:endParaRPr lang="en-US" altLang="ja-JP" dirty="0"/>
          </a:p>
          <a:p>
            <a:endParaRPr lang="en-US" altLang="ja-JP" dirty="0"/>
          </a:p>
          <a:p>
            <a:pPr marL="0" indent="0">
              <a:buNone/>
            </a:pPr>
            <a:r>
              <a:rPr lang="ja-JP" altLang="en-US" dirty="0"/>
              <a:t>　</a:t>
            </a:r>
            <a:r>
              <a:rPr lang="ja-JP" altLang="en-US" sz="2000" dirty="0"/>
              <a:t>養護老人ホーム</a:t>
            </a:r>
            <a:endParaRPr lang="en-US" altLang="ja-JP" sz="2000" dirty="0"/>
          </a:p>
          <a:p>
            <a:pPr marL="0" indent="0">
              <a:buNone/>
            </a:pPr>
            <a:r>
              <a:rPr lang="ja-JP" altLang="en-US" sz="2000" dirty="0"/>
              <a:t>　軽費老人ホーム（ケアハウス）</a:t>
            </a:r>
            <a:endParaRPr lang="en-US" altLang="ja-JP" sz="2000" dirty="0"/>
          </a:p>
          <a:p>
            <a:pPr marL="0" indent="0">
              <a:buNone/>
            </a:pPr>
            <a:r>
              <a:rPr lang="ja-JP" altLang="en-US" sz="2000" dirty="0"/>
              <a:t>　有料老人ホーム</a:t>
            </a:r>
            <a:endParaRPr lang="en-US" altLang="ja-JP" sz="2000" dirty="0"/>
          </a:p>
          <a:p>
            <a:pPr marL="0" indent="0">
              <a:buNone/>
            </a:pPr>
            <a:r>
              <a:rPr lang="ja-JP" altLang="en-US" sz="2000" dirty="0"/>
              <a:t>　サービス付き高齢者向け住宅</a:t>
            </a:r>
            <a:endParaRPr lang="en-US" altLang="ja-JP" sz="2000" dirty="0"/>
          </a:p>
          <a:p>
            <a:pPr marL="0" indent="0">
              <a:buNone/>
            </a:pPr>
            <a:r>
              <a:rPr lang="ja-JP" altLang="en-US" sz="2000" dirty="0"/>
              <a:t>　小規模多機能型居宅介護</a:t>
            </a:r>
            <a:endParaRPr lang="en-US" altLang="ja-JP" sz="2000" dirty="0"/>
          </a:p>
          <a:p>
            <a:pPr marL="0" indent="0">
              <a:buNone/>
            </a:pPr>
            <a:r>
              <a:rPr lang="ja-JP" altLang="en-US" sz="2000" dirty="0"/>
              <a:t>　認知症対応型共同生活介護</a:t>
            </a:r>
            <a:endParaRPr lang="en-US" altLang="ja-JP" sz="2000" dirty="0"/>
          </a:p>
          <a:p>
            <a:pPr marL="0" indent="0">
              <a:buNone/>
            </a:pPr>
            <a:r>
              <a:rPr lang="ja-JP" altLang="en-US" sz="2000" dirty="0"/>
              <a:t>　　（グループホーム）</a:t>
            </a:r>
            <a:endParaRPr lang="en-US" altLang="ja-JP" sz="2000" dirty="0"/>
          </a:p>
          <a:p>
            <a:pPr marL="0" indent="0">
              <a:buNone/>
            </a:pPr>
            <a:r>
              <a:rPr lang="ja-JP" altLang="en-US" sz="2000" dirty="0"/>
              <a:t>　</a:t>
            </a:r>
            <a:endParaRPr lang="ja-JP" altLang="en-US" dirty="0"/>
          </a:p>
        </p:txBody>
      </p:sp>
      <p:sp>
        <p:nvSpPr>
          <p:cNvPr id="9" name="コンテンツ プレースホルダー 8">
            <a:extLst>
              <a:ext uri="{FF2B5EF4-FFF2-40B4-BE49-F238E27FC236}">
                <a16:creationId xmlns:a16="http://schemas.microsoft.com/office/drawing/2014/main" id="{54045378-5229-4020-8F2E-DFE82A10516F}"/>
              </a:ext>
            </a:extLst>
          </p:cNvPr>
          <p:cNvSpPr>
            <a:spLocks noGrp="1"/>
          </p:cNvSpPr>
          <p:nvPr>
            <p:ph sz="half" idx="2"/>
          </p:nvPr>
        </p:nvSpPr>
        <p:spPr/>
        <p:txBody>
          <a:bodyPr>
            <a:normAutofit lnSpcReduction="10000"/>
          </a:bodyPr>
          <a:lstStyle/>
          <a:p>
            <a:pPr marL="0" indent="0">
              <a:buNone/>
            </a:pPr>
            <a:r>
              <a:rPr lang="ja-JP" altLang="en-US" dirty="0"/>
              <a:t>・医療保険で請求するのは介　　　　護保険施設</a:t>
            </a:r>
            <a:endParaRPr lang="en-US" altLang="ja-JP" dirty="0"/>
          </a:p>
          <a:p>
            <a:pPr marL="0" indent="0">
              <a:buNone/>
            </a:pPr>
            <a:endParaRPr lang="en-US" altLang="ja-JP" dirty="0"/>
          </a:p>
          <a:p>
            <a:pPr marL="0" indent="0">
              <a:buNone/>
            </a:pPr>
            <a:r>
              <a:rPr lang="ja-JP" altLang="en-US" sz="2000" dirty="0"/>
              <a:t>　介護老人福祉施設（特養）</a:t>
            </a:r>
            <a:endParaRPr lang="en-US" altLang="ja-JP" sz="2000" dirty="0"/>
          </a:p>
          <a:p>
            <a:pPr marL="0" indent="0">
              <a:buNone/>
            </a:pPr>
            <a:r>
              <a:rPr lang="ja-JP" altLang="en-US" sz="2000" dirty="0"/>
              <a:t>　介護老人保健施設（老健）</a:t>
            </a:r>
            <a:endParaRPr lang="en-US" altLang="ja-JP" sz="2000" dirty="0"/>
          </a:p>
          <a:p>
            <a:pPr marL="0" indent="0">
              <a:buNone/>
            </a:pPr>
            <a:r>
              <a:rPr lang="ja-JP" altLang="en-US" sz="2000" dirty="0"/>
              <a:t>　介護療養型医療施設</a:t>
            </a:r>
            <a:endParaRPr lang="en-US" altLang="ja-JP" sz="2000" dirty="0"/>
          </a:p>
          <a:p>
            <a:pPr marL="0" indent="0">
              <a:buNone/>
            </a:pPr>
            <a:r>
              <a:rPr lang="ja-JP" altLang="en-US" sz="2000" dirty="0"/>
              <a:t>　介護医療院</a:t>
            </a:r>
            <a:endParaRPr lang="en-US" altLang="ja-JP" sz="2000" dirty="0"/>
          </a:p>
          <a:p>
            <a:pPr marL="0" indent="0">
              <a:buNone/>
            </a:pPr>
            <a:r>
              <a:rPr lang="ja-JP" altLang="en-US" sz="2000" dirty="0"/>
              <a:t>　障がい者施設である療護施設</a:t>
            </a:r>
            <a:endParaRPr lang="en-US" altLang="ja-JP" sz="2000" dirty="0"/>
          </a:p>
          <a:p>
            <a:pPr marL="0" indent="0">
              <a:buNone/>
            </a:pPr>
            <a:r>
              <a:rPr lang="ja-JP" altLang="en-US" sz="2000" dirty="0"/>
              <a:t>　更生施設</a:t>
            </a:r>
            <a:endParaRPr lang="en-US" altLang="ja-JP" sz="2000" dirty="0"/>
          </a:p>
          <a:p>
            <a:pPr marL="0" indent="0">
              <a:buNone/>
            </a:pPr>
            <a:r>
              <a:rPr lang="ja-JP" altLang="en-US" sz="2000" dirty="0"/>
              <a:t>　授産施設</a:t>
            </a:r>
            <a:endParaRPr lang="en-US" altLang="ja-JP" sz="2000" dirty="0"/>
          </a:p>
        </p:txBody>
      </p:sp>
    </p:spTree>
    <p:extLst>
      <p:ext uri="{BB962C8B-B14F-4D97-AF65-F5344CB8AC3E}">
        <p14:creationId xmlns:p14="http://schemas.microsoft.com/office/powerpoint/2010/main" val="2472816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 概略図&#10;&#10;自動的に生成された説明">
            <a:extLst>
              <a:ext uri="{FF2B5EF4-FFF2-40B4-BE49-F238E27FC236}">
                <a16:creationId xmlns:a16="http://schemas.microsoft.com/office/drawing/2014/main" id="{F6F9BE36-8B2E-4896-8A65-FF0A1FCC81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434" y="0"/>
            <a:ext cx="3859132" cy="6858000"/>
          </a:xfrm>
          <a:prstGeom prst="rect">
            <a:avLst/>
          </a:prstGeom>
        </p:spPr>
      </p:pic>
    </p:spTree>
    <p:extLst>
      <p:ext uri="{BB962C8B-B14F-4D97-AF65-F5344CB8AC3E}">
        <p14:creationId xmlns:p14="http://schemas.microsoft.com/office/powerpoint/2010/main" val="2598280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ダイアグラム, 概略図&#10;&#10;自動的に生成された説明">
            <a:extLst>
              <a:ext uri="{FF2B5EF4-FFF2-40B4-BE49-F238E27FC236}">
                <a16:creationId xmlns:a16="http://schemas.microsoft.com/office/drawing/2014/main" id="{4B46D646-74F4-4AE5-B748-2F543D158DCC}"/>
              </a:ext>
            </a:extLst>
          </p:cNvPr>
          <p:cNvPicPr>
            <a:picLocks noChangeAspect="1"/>
          </p:cNvPicPr>
          <p:nvPr/>
        </p:nvPicPr>
        <p:blipFill rotWithShape="1">
          <a:blip r:embed="rId2">
            <a:extLst>
              <a:ext uri="{28A0092B-C50C-407E-A947-70E740481C1C}">
                <a14:useLocalDpi xmlns:a14="http://schemas.microsoft.com/office/drawing/2010/main" val="0"/>
              </a:ext>
            </a:extLst>
          </a:blip>
          <a:srcRect t="15103" r="1" b="53262"/>
          <a:stretch/>
        </p:blipFill>
        <p:spPr>
          <a:xfrm>
            <a:off x="20" y="1282"/>
            <a:ext cx="12191980" cy="6856718"/>
          </a:xfrm>
          <a:prstGeom prst="rect">
            <a:avLst/>
          </a:prstGeom>
        </p:spPr>
      </p:pic>
    </p:spTree>
    <p:extLst>
      <p:ext uri="{BB962C8B-B14F-4D97-AF65-F5344CB8AC3E}">
        <p14:creationId xmlns:p14="http://schemas.microsoft.com/office/powerpoint/2010/main" val="892206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248739-7E95-47A8-89C9-D5F5C6384665}"/>
              </a:ext>
            </a:extLst>
          </p:cNvPr>
          <p:cNvSpPr>
            <a:spLocks noGrp="1"/>
          </p:cNvSpPr>
          <p:nvPr>
            <p:ph type="title"/>
          </p:nvPr>
        </p:nvSpPr>
        <p:spPr/>
        <p:txBody>
          <a:bodyPr/>
          <a:lstStyle/>
          <a:p>
            <a:r>
              <a:rPr lang="ja-JP" altLang="en-US"/>
              <a:t>様式は</a:t>
            </a:r>
            <a:r>
              <a:rPr lang="ja-JP" altLang="en-US" dirty="0"/>
              <a:t>どこ</a:t>
            </a:r>
            <a:r>
              <a:rPr lang="ja-JP" altLang="en-US"/>
              <a:t>で入手するの？</a:t>
            </a:r>
            <a:endParaRPr lang="ja-JP" altLang="en-US" dirty="0"/>
          </a:p>
        </p:txBody>
      </p:sp>
      <p:sp>
        <p:nvSpPr>
          <p:cNvPr id="3" name="コンテンツ プレースホルダー 2">
            <a:extLst>
              <a:ext uri="{FF2B5EF4-FFF2-40B4-BE49-F238E27FC236}">
                <a16:creationId xmlns:a16="http://schemas.microsoft.com/office/drawing/2014/main" id="{BEFB6DD4-8EE4-4DD7-8D98-D78186859FEF}"/>
              </a:ext>
            </a:extLst>
          </p:cNvPr>
          <p:cNvSpPr>
            <a:spLocks noGrp="1"/>
          </p:cNvSpPr>
          <p:nvPr>
            <p:ph idx="1"/>
          </p:nvPr>
        </p:nvSpPr>
        <p:spPr/>
        <p:txBody>
          <a:bodyPr>
            <a:normAutofit lnSpcReduction="10000"/>
          </a:bodyPr>
          <a:lstStyle/>
          <a:p>
            <a:r>
              <a:rPr lang="ja-JP" altLang="en-US" dirty="0"/>
              <a:t>レセコンに介護オプションがあれば印刷できます。</a:t>
            </a:r>
            <a:endParaRPr lang="en-US" altLang="ja-JP" dirty="0"/>
          </a:p>
          <a:p>
            <a:pPr marL="0" indent="0">
              <a:buNone/>
            </a:pPr>
            <a:r>
              <a:rPr lang="ja-JP" altLang="en-US" dirty="0"/>
              <a:t>　</a:t>
            </a:r>
            <a:endParaRPr lang="en-US" altLang="ja-JP" dirty="0"/>
          </a:p>
          <a:p>
            <a:pPr marL="0" indent="0">
              <a:buNone/>
            </a:pPr>
            <a:r>
              <a:rPr lang="ja-JP" altLang="en-US" dirty="0"/>
              <a:t>　ない場合は　検索サイトで</a:t>
            </a:r>
            <a:endParaRPr lang="en-US" altLang="ja-JP" dirty="0"/>
          </a:p>
          <a:p>
            <a:pPr marL="0" indent="0">
              <a:buNone/>
            </a:pPr>
            <a:endParaRPr lang="en-US" altLang="ja-JP" dirty="0"/>
          </a:p>
          <a:p>
            <a:pPr marL="0" indent="0">
              <a:buNone/>
            </a:pPr>
            <a:r>
              <a:rPr lang="ja-JP" altLang="en-US" sz="4000" dirty="0"/>
              <a:t>　「ワムネット　介護給付費請求書」</a:t>
            </a:r>
            <a:endParaRPr lang="en-US" altLang="ja-JP" sz="4000" dirty="0"/>
          </a:p>
          <a:p>
            <a:pPr marL="0" indent="0">
              <a:buNone/>
            </a:pPr>
            <a:endParaRPr lang="en-US" altLang="ja-JP" dirty="0"/>
          </a:p>
          <a:p>
            <a:pPr marL="0" indent="0">
              <a:buNone/>
            </a:pPr>
            <a:r>
              <a:rPr lang="ja-JP" altLang="en-US" dirty="0"/>
              <a:t>　　とキーワード検索すればワードファイルにてダウンロード</a:t>
            </a:r>
            <a:endParaRPr lang="en-US" altLang="ja-JP" dirty="0"/>
          </a:p>
          <a:p>
            <a:pPr marL="0" indent="0">
              <a:buNone/>
            </a:pPr>
            <a:endParaRPr lang="en-US" altLang="ja-JP" dirty="0"/>
          </a:p>
          <a:p>
            <a:pPr marL="0" indent="0">
              <a:buNone/>
            </a:pPr>
            <a:r>
              <a:rPr lang="ja-JP" altLang="en-US" dirty="0"/>
              <a:t>　　できます。（紙請求の場合）</a:t>
            </a:r>
            <a:endParaRPr lang="en-US" altLang="ja-JP" dirty="0"/>
          </a:p>
          <a:p>
            <a:pPr marL="0" indent="0">
              <a:buNone/>
            </a:pPr>
            <a:endParaRPr lang="ja-JP" altLang="en-US" dirty="0"/>
          </a:p>
        </p:txBody>
      </p:sp>
    </p:spTree>
    <p:extLst>
      <p:ext uri="{BB962C8B-B14F-4D97-AF65-F5344CB8AC3E}">
        <p14:creationId xmlns:p14="http://schemas.microsoft.com/office/powerpoint/2010/main" val="3211928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6C3D2-745A-4D4D-AF99-FBCCE63DC23F}"/>
              </a:ext>
            </a:extLst>
          </p:cNvPr>
          <p:cNvSpPr>
            <a:spLocks noGrp="1"/>
          </p:cNvSpPr>
          <p:nvPr>
            <p:ph type="title"/>
          </p:nvPr>
        </p:nvSpPr>
        <p:spPr/>
        <p:txBody>
          <a:bodyPr/>
          <a:lstStyle/>
          <a:p>
            <a:r>
              <a:rPr kumimoji="1" lang="ja-JP" altLang="en-US" dirty="0"/>
              <a:t>ここで、</a:t>
            </a:r>
            <a:r>
              <a:rPr lang="ja-JP" altLang="en-US" dirty="0"/>
              <a:t>介護保険請求について</a:t>
            </a:r>
            <a:r>
              <a:rPr kumimoji="1" lang="ja-JP" altLang="en-US" dirty="0"/>
              <a:t>国保連合会に電話してみたところ、、、、。</a:t>
            </a:r>
          </a:p>
        </p:txBody>
      </p:sp>
      <p:sp>
        <p:nvSpPr>
          <p:cNvPr id="3" name="コンテンツ プレースホルダー 2">
            <a:extLst>
              <a:ext uri="{FF2B5EF4-FFF2-40B4-BE49-F238E27FC236}">
                <a16:creationId xmlns:a16="http://schemas.microsoft.com/office/drawing/2014/main" id="{A642B4FB-AFFD-4E68-84E1-5A44362E860F}"/>
              </a:ext>
            </a:extLst>
          </p:cNvPr>
          <p:cNvSpPr>
            <a:spLocks noGrp="1"/>
          </p:cNvSpPr>
          <p:nvPr>
            <p:ph idx="1"/>
          </p:nvPr>
        </p:nvSpPr>
        <p:spPr/>
        <p:txBody>
          <a:bodyPr>
            <a:normAutofit fontScale="77500" lnSpcReduction="20000"/>
          </a:bodyPr>
          <a:lstStyle/>
          <a:p>
            <a:endParaRPr kumimoji="1" lang="en-US" altLang="ja-JP" dirty="0"/>
          </a:p>
          <a:p>
            <a:r>
              <a:rPr kumimoji="1" lang="ja-JP" altLang="en-US" sz="3500" dirty="0"/>
              <a:t>「紙媒体は</a:t>
            </a:r>
            <a:r>
              <a:rPr lang="ja-JP" altLang="en-US" sz="3500" dirty="0"/>
              <a:t>受け付け</a:t>
            </a:r>
            <a:r>
              <a:rPr kumimoji="1" lang="ja-JP" altLang="en-US" sz="3500" dirty="0"/>
              <a:t>ておりません。オンライン請求か</a:t>
            </a:r>
            <a:endParaRPr kumimoji="1" lang="en-US" altLang="ja-JP" sz="3500" dirty="0"/>
          </a:p>
          <a:p>
            <a:endParaRPr kumimoji="1" lang="en-US" altLang="ja-JP" sz="3500" dirty="0"/>
          </a:p>
          <a:p>
            <a:pPr marL="0" indent="0">
              <a:buNone/>
            </a:pPr>
            <a:r>
              <a:rPr lang="ja-JP" altLang="en-US" sz="3500" dirty="0"/>
              <a:t>　</a:t>
            </a:r>
            <a:r>
              <a:rPr kumimoji="1" lang="ja-JP" altLang="en-US" sz="3500" dirty="0"/>
              <a:t>電子媒体の請求のみです。」</a:t>
            </a:r>
            <a:endParaRPr kumimoji="1" lang="en-US" altLang="ja-JP" sz="3500" dirty="0"/>
          </a:p>
          <a:p>
            <a:endParaRPr kumimoji="1" lang="en-US" altLang="ja-JP" dirty="0"/>
          </a:p>
          <a:p>
            <a:pPr marL="0" indent="0">
              <a:buNone/>
            </a:pPr>
            <a:r>
              <a:rPr kumimoji="1" lang="ja-JP" altLang="en-US" dirty="0"/>
              <a:t>　と言われてしまった！　どうすればよいか尋ねたところ、</a:t>
            </a:r>
            <a:endParaRPr kumimoji="1" lang="en-US" altLang="ja-JP" dirty="0"/>
          </a:p>
          <a:p>
            <a:pPr marL="0" indent="0">
              <a:buNone/>
            </a:pPr>
            <a:endParaRPr lang="en-US" altLang="ja-JP" dirty="0"/>
          </a:p>
          <a:p>
            <a:pPr marL="0" indent="0">
              <a:buNone/>
            </a:pPr>
            <a:r>
              <a:rPr kumimoji="1" lang="ja-JP" altLang="en-US" dirty="0"/>
              <a:t>　「国保連合会の</a:t>
            </a:r>
            <a:r>
              <a:rPr kumimoji="1" lang="en-US" altLang="ja-JP" dirty="0"/>
              <a:t>HP</a:t>
            </a:r>
            <a:r>
              <a:rPr kumimoji="1" lang="ja-JP" altLang="en-US" dirty="0"/>
              <a:t>で電子媒体化ソフトが</a:t>
            </a:r>
            <a:r>
              <a:rPr lang="ja-JP" altLang="en-US" dirty="0"/>
              <a:t>ダウンロード</a:t>
            </a:r>
            <a:r>
              <a:rPr kumimoji="1" lang="ja-JP" altLang="en-US" dirty="0"/>
              <a:t>でき</a:t>
            </a:r>
            <a:r>
              <a:rPr kumimoji="1" lang="ja-JP" altLang="en-US" dirty="0" err="1"/>
              <a:t>ま</a:t>
            </a:r>
            <a:r>
              <a:rPr kumimoji="1" lang="ja-JP" altLang="en-US" dirty="0"/>
              <a:t>　　</a:t>
            </a:r>
            <a:endParaRPr kumimoji="1" lang="en-US" altLang="ja-JP" dirty="0"/>
          </a:p>
          <a:p>
            <a:pPr marL="0" indent="0">
              <a:buNone/>
            </a:pPr>
            <a:r>
              <a:rPr lang="ja-JP" altLang="en-US" dirty="0"/>
              <a:t>　　す」</a:t>
            </a:r>
            <a:endParaRPr lang="en-US" altLang="ja-JP" dirty="0"/>
          </a:p>
          <a:p>
            <a:pPr marL="0" indent="0">
              <a:buNone/>
            </a:pPr>
            <a:endParaRPr kumimoji="1" lang="en-US" altLang="ja-JP" dirty="0"/>
          </a:p>
          <a:p>
            <a:pPr marL="0" indent="0">
              <a:buNone/>
            </a:pPr>
            <a:r>
              <a:rPr lang="ja-JP" altLang="en-US" dirty="0"/>
              <a:t>　　とのことで試してみました。</a:t>
            </a:r>
            <a:endParaRPr lang="en-US" altLang="ja-JP" dirty="0"/>
          </a:p>
          <a:p>
            <a:pPr marL="0" indent="0">
              <a:buNone/>
            </a:pPr>
            <a:endParaRPr kumimoji="1" lang="ja-JP" altLang="en-US" dirty="0"/>
          </a:p>
        </p:txBody>
      </p:sp>
    </p:spTree>
    <p:extLst>
      <p:ext uri="{BB962C8B-B14F-4D97-AF65-F5344CB8AC3E}">
        <p14:creationId xmlns:p14="http://schemas.microsoft.com/office/powerpoint/2010/main" val="570569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図 4" descr="グラフィカル ユーザー インターフェイス, Web サイト&#10;&#10;自動的に生成された説明">
            <a:extLst>
              <a:ext uri="{FF2B5EF4-FFF2-40B4-BE49-F238E27FC236}">
                <a16:creationId xmlns:a16="http://schemas.microsoft.com/office/drawing/2014/main" id="{ADF7C8B4-6A33-4CB3-BC04-8AEC038C0CD5}"/>
              </a:ext>
            </a:extLst>
          </p:cNvPr>
          <p:cNvPicPr>
            <a:picLocks noChangeAspect="1"/>
          </p:cNvPicPr>
          <p:nvPr/>
        </p:nvPicPr>
        <p:blipFill rotWithShape="1">
          <a:blip r:embed="rId3">
            <a:extLst>
              <a:ext uri="{28A0092B-C50C-407E-A947-70E740481C1C}">
                <a14:useLocalDpi xmlns:a14="http://schemas.microsoft.com/office/drawing/2010/main" val="0"/>
              </a:ext>
            </a:extLst>
          </a:blip>
          <a:srcRect t="6725" b="8704"/>
          <a:stretch/>
        </p:blipFill>
        <p:spPr>
          <a:xfrm>
            <a:off x="20" y="1282"/>
            <a:ext cx="12191980" cy="6856718"/>
          </a:xfrm>
          <a:prstGeom prst="rect">
            <a:avLst/>
          </a:prstGeom>
        </p:spPr>
      </p:pic>
    </p:spTree>
    <p:extLst>
      <p:ext uri="{BB962C8B-B14F-4D97-AF65-F5344CB8AC3E}">
        <p14:creationId xmlns:p14="http://schemas.microsoft.com/office/powerpoint/2010/main" val="231735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グラフィカル ユーザー インターフェイス, Web サイト&#10;&#10;自動的に生成された説明">
            <a:extLst>
              <a:ext uri="{FF2B5EF4-FFF2-40B4-BE49-F238E27FC236}">
                <a16:creationId xmlns:a16="http://schemas.microsoft.com/office/drawing/2014/main" id="{EEA7A29F-E558-47EF-997C-D2A0D51614EC}"/>
              </a:ext>
            </a:extLst>
          </p:cNvPr>
          <p:cNvPicPr>
            <a:picLocks noChangeAspect="1"/>
          </p:cNvPicPr>
          <p:nvPr/>
        </p:nvPicPr>
        <p:blipFill rotWithShape="1">
          <a:blip r:embed="rId3">
            <a:extLst>
              <a:ext uri="{28A0092B-C50C-407E-A947-70E740481C1C}">
                <a14:useLocalDpi xmlns:a14="http://schemas.microsoft.com/office/drawing/2010/main" val="0"/>
              </a:ext>
            </a:extLst>
          </a:blip>
          <a:srcRect t="9396" b="14605"/>
          <a:stretch/>
        </p:blipFill>
        <p:spPr>
          <a:xfrm>
            <a:off x="20" y="1282"/>
            <a:ext cx="12191980" cy="6856718"/>
          </a:xfrm>
          <a:prstGeom prst="rect">
            <a:avLst/>
          </a:prstGeom>
        </p:spPr>
      </p:pic>
    </p:spTree>
    <p:extLst>
      <p:ext uri="{BB962C8B-B14F-4D97-AF65-F5344CB8AC3E}">
        <p14:creationId xmlns:p14="http://schemas.microsoft.com/office/powerpoint/2010/main" val="2603814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グラフィカル ユーザー インターフェイス, Web サイト&#10;&#10;自動的に生成された説明">
            <a:extLst>
              <a:ext uri="{FF2B5EF4-FFF2-40B4-BE49-F238E27FC236}">
                <a16:creationId xmlns:a16="http://schemas.microsoft.com/office/drawing/2014/main" id="{2B8707DB-F472-4BB0-843F-B286F49937B3}"/>
              </a:ext>
            </a:extLst>
          </p:cNvPr>
          <p:cNvPicPr>
            <a:picLocks noChangeAspect="1"/>
          </p:cNvPicPr>
          <p:nvPr/>
        </p:nvPicPr>
        <p:blipFill rotWithShape="1">
          <a:blip r:embed="rId3">
            <a:extLst>
              <a:ext uri="{28A0092B-C50C-407E-A947-70E740481C1C}">
                <a14:useLocalDpi xmlns:a14="http://schemas.microsoft.com/office/drawing/2010/main" val="0"/>
              </a:ext>
            </a:extLst>
          </a:blip>
          <a:srcRect b="15429"/>
          <a:stretch/>
        </p:blipFill>
        <p:spPr>
          <a:xfrm>
            <a:off x="20" y="1282"/>
            <a:ext cx="12191980" cy="6856718"/>
          </a:xfrm>
          <a:prstGeom prst="rect">
            <a:avLst/>
          </a:prstGeom>
        </p:spPr>
      </p:pic>
    </p:spTree>
    <p:extLst>
      <p:ext uri="{BB962C8B-B14F-4D97-AF65-F5344CB8AC3E}">
        <p14:creationId xmlns:p14="http://schemas.microsoft.com/office/powerpoint/2010/main" val="3382183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F4D389AA-A7C4-44D8-9C29-23BDBE325E85}"/>
              </a:ext>
            </a:extLst>
          </p:cNvPr>
          <p:cNvPicPr>
            <a:picLocks noChangeAspect="1"/>
          </p:cNvPicPr>
          <p:nvPr/>
        </p:nvPicPr>
        <p:blipFill rotWithShape="1">
          <a:blip r:embed="rId3">
            <a:extLst>
              <a:ext uri="{28A0092B-C50C-407E-A947-70E740481C1C}">
                <a14:useLocalDpi xmlns:a14="http://schemas.microsoft.com/office/drawing/2010/main" val="0"/>
              </a:ext>
            </a:extLst>
          </a:blip>
          <a:srcRect b="8554"/>
          <a:stretch/>
        </p:blipFill>
        <p:spPr>
          <a:xfrm>
            <a:off x="20" y="1282"/>
            <a:ext cx="12191980" cy="6856718"/>
          </a:xfrm>
          <a:prstGeom prst="rect">
            <a:avLst/>
          </a:prstGeom>
        </p:spPr>
      </p:pic>
    </p:spTree>
    <p:extLst>
      <p:ext uri="{BB962C8B-B14F-4D97-AF65-F5344CB8AC3E}">
        <p14:creationId xmlns:p14="http://schemas.microsoft.com/office/powerpoint/2010/main" val="2140379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コンピューターのスクリーンショット&#10;&#10;自動的に生成された説明">
            <a:extLst>
              <a:ext uri="{FF2B5EF4-FFF2-40B4-BE49-F238E27FC236}">
                <a16:creationId xmlns:a16="http://schemas.microsoft.com/office/drawing/2014/main" id="{39F309EC-9349-4BD0-B9E4-B30CF58246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6434" y="0"/>
            <a:ext cx="3859132" cy="6858000"/>
          </a:xfrm>
          <a:prstGeom prst="rect">
            <a:avLst/>
          </a:prstGeom>
        </p:spPr>
      </p:pic>
    </p:spTree>
    <p:extLst>
      <p:ext uri="{BB962C8B-B14F-4D97-AF65-F5344CB8AC3E}">
        <p14:creationId xmlns:p14="http://schemas.microsoft.com/office/powerpoint/2010/main" val="639900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descr="コンピューターのスクリーンショット&#10;&#10;自動的に生成された説明">
            <a:extLst>
              <a:ext uri="{FF2B5EF4-FFF2-40B4-BE49-F238E27FC236}">
                <a16:creationId xmlns:a16="http://schemas.microsoft.com/office/drawing/2014/main" id="{BDE3CB53-0EDA-4CC1-A759-7331C01B8DC6}"/>
              </a:ext>
            </a:extLst>
          </p:cNvPr>
          <p:cNvPicPr>
            <a:picLocks noChangeAspect="1"/>
          </p:cNvPicPr>
          <p:nvPr/>
        </p:nvPicPr>
        <p:blipFill rotWithShape="1">
          <a:blip r:embed="rId2">
            <a:extLst>
              <a:ext uri="{28A0092B-C50C-407E-A947-70E740481C1C}">
                <a14:useLocalDpi xmlns:a14="http://schemas.microsoft.com/office/drawing/2010/main" val="0"/>
              </a:ext>
            </a:extLst>
          </a:blip>
          <a:srcRect t="27087" r="1" b="41279"/>
          <a:stretch/>
        </p:blipFill>
        <p:spPr>
          <a:xfrm>
            <a:off x="20" y="1282"/>
            <a:ext cx="12191980" cy="6856718"/>
          </a:xfrm>
          <a:prstGeom prst="rect">
            <a:avLst/>
          </a:prstGeom>
        </p:spPr>
      </p:pic>
    </p:spTree>
    <p:extLst>
      <p:ext uri="{BB962C8B-B14F-4D97-AF65-F5344CB8AC3E}">
        <p14:creationId xmlns:p14="http://schemas.microsoft.com/office/powerpoint/2010/main" val="1639668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7D8082E4-5847-48DC-AD28-AC4DDAF24DA1}"/>
              </a:ext>
            </a:extLst>
          </p:cNvPr>
          <p:cNvSpPr>
            <a:spLocks noGrp="1"/>
          </p:cNvSpPr>
          <p:nvPr>
            <p:ph type="title"/>
          </p:nvPr>
        </p:nvSpPr>
        <p:spPr/>
        <p:txBody>
          <a:bodyPr/>
          <a:lstStyle/>
          <a:p>
            <a:r>
              <a:rPr lang="ja-JP" altLang="en-US" dirty="0"/>
              <a:t>介護保険で何を請求するの？</a:t>
            </a:r>
            <a:br>
              <a:rPr lang="en-US" altLang="ja-JP" dirty="0"/>
            </a:br>
            <a:endParaRPr lang="ja-JP" altLang="en-US" dirty="0"/>
          </a:p>
        </p:txBody>
      </p:sp>
      <p:sp>
        <p:nvSpPr>
          <p:cNvPr id="11" name="コンテンツ プレースホルダー 10">
            <a:extLst>
              <a:ext uri="{FF2B5EF4-FFF2-40B4-BE49-F238E27FC236}">
                <a16:creationId xmlns:a16="http://schemas.microsoft.com/office/drawing/2014/main" id="{F067967E-FE46-46CD-BA7D-B1A6FE49C6E2}"/>
              </a:ext>
            </a:extLst>
          </p:cNvPr>
          <p:cNvSpPr>
            <a:spLocks noGrp="1"/>
          </p:cNvSpPr>
          <p:nvPr>
            <p:ph idx="1"/>
          </p:nvPr>
        </p:nvSpPr>
        <p:spPr/>
        <p:txBody>
          <a:bodyPr>
            <a:normAutofit fontScale="92500" lnSpcReduction="10000"/>
          </a:bodyPr>
          <a:lstStyle/>
          <a:p>
            <a:r>
              <a:rPr lang="ja-JP" altLang="en-US" dirty="0"/>
              <a:t>歯科訪問診療において介護保険で請求するのは</a:t>
            </a:r>
            <a:endParaRPr lang="en-US" altLang="ja-JP" dirty="0"/>
          </a:p>
          <a:p>
            <a:endParaRPr lang="en-US" altLang="ja-JP" dirty="0"/>
          </a:p>
          <a:p>
            <a:pPr marL="0" indent="0">
              <a:buNone/>
            </a:pPr>
            <a:r>
              <a:rPr lang="ja-JP" altLang="en-US" sz="4400" dirty="0"/>
              <a:t>　　指導料と管理料のみです。</a:t>
            </a:r>
            <a:endParaRPr lang="en-US" altLang="ja-JP" sz="4400" dirty="0"/>
          </a:p>
          <a:p>
            <a:pPr marL="0" indent="0">
              <a:buNone/>
            </a:pPr>
            <a:endParaRPr lang="en-US" altLang="ja-JP" dirty="0"/>
          </a:p>
          <a:p>
            <a:pPr marL="0" indent="0">
              <a:buNone/>
            </a:pPr>
            <a:r>
              <a:rPr lang="ja-JP" altLang="en-US" dirty="0"/>
              <a:t>　即ち、歯科医師居宅療養管理指導費（</a:t>
            </a:r>
            <a:r>
              <a:rPr lang="en-US" altLang="ja-JP" dirty="0"/>
              <a:t>Ⅰ</a:t>
            </a:r>
            <a:r>
              <a:rPr lang="ja-JP" altLang="en-US" dirty="0"/>
              <a:t>、</a:t>
            </a:r>
            <a:r>
              <a:rPr lang="en-US" altLang="ja-JP" dirty="0"/>
              <a:t>Ⅱ</a:t>
            </a:r>
            <a:r>
              <a:rPr lang="ja-JP" altLang="en-US" dirty="0"/>
              <a:t>、</a:t>
            </a:r>
            <a:r>
              <a:rPr lang="en-US" altLang="ja-JP" dirty="0"/>
              <a:t>Ⅲ</a:t>
            </a:r>
            <a:r>
              <a:rPr lang="ja-JP" altLang="en-US" dirty="0"/>
              <a:t>）</a:t>
            </a:r>
            <a:endParaRPr lang="en-US" altLang="ja-JP" dirty="0"/>
          </a:p>
          <a:p>
            <a:pPr marL="0" indent="0">
              <a:buNone/>
            </a:pPr>
            <a:r>
              <a:rPr lang="ja-JP" altLang="en-US" dirty="0"/>
              <a:t>　　　　歯科医師介護予防居宅管理指導費（</a:t>
            </a:r>
            <a:r>
              <a:rPr lang="en-US" altLang="ja-JP" dirty="0"/>
              <a:t>Ⅰ</a:t>
            </a:r>
            <a:r>
              <a:rPr lang="ja-JP" altLang="en-US" dirty="0"/>
              <a:t>、</a:t>
            </a:r>
            <a:r>
              <a:rPr lang="en-US" altLang="ja-JP" dirty="0"/>
              <a:t>Ⅱ</a:t>
            </a:r>
            <a:r>
              <a:rPr lang="ja-JP" altLang="en-US" dirty="0"/>
              <a:t>、</a:t>
            </a:r>
            <a:r>
              <a:rPr lang="en-US" altLang="ja-JP" dirty="0"/>
              <a:t>Ⅲ</a:t>
            </a:r>
            <a:r>
              <a:rPr lang="ja-JP" altLang="en-US" dirty="0"/>
              <a:t>）</a:t>
            </a:r>
            <a:endParaRPr lang="en-US" altLang="ja-JP" dirty="0"/>
          </a:p>
          <a:p>
            <a:pPr marL="0" indent="0">
              <a:buNone/>
            </a:pPr>
            <a:r>
              <a:rPr lang="ja-JP" altLang="en-US" dirty="0"/>
              <a:t>　　　　歯科衛生士居宅療養管理指導費（</a:t>
            </a:r>
            <a:r>
              <a:rPr lang="en-US" altLang="ja-JP" dirty="0"/>
              <a:t>Ⅰ</a:t>
            </a:r>
            <a:r>
              <a:rPr lang="ja-JP" altLang="en-US" dirty="0"/>
              <a:t>、</a:t>
            </a:r>
            <a:r>
              <a:rPr lang="en-US" altLang="ja-JP" dirty="0"/>
              <a:t>Ⅱ</a:t>
            </a:r>
            <a:r>
              <a:rPr lang="ja-JP" altLang="en-US" dirty="0"/>
              <a:t>、</a:t>
            </a:r>
            <a:r>
              <a:rPr lang="en-US" altLang="ja-JP" dirty="0"/>
              <a:t>Ⅲ</a:t>
            </a:r>
            <a:r>
              <a:rPr lang="ja-JP" altLang="en-US" dirty="0"/>
              <a:t>）</a:t>
            </a:r>
            <a:endParaRPr lang="en-US" altLang="ja-JP" dirty="0"/>
          </a:p>
          <a:p>
            <a:pPr marL="0" indent="0">
              <a:buNone/>
            </a:pPr>
            <a:r>
              <a:rPr lang="ja-JP" altLang="en-US" dirty="0"/>
              <a:t>　　　　歯科衛生士介護予防居宅療養管理指導費（</a:t>
            </a:r>
            <a:r>
              <a:rPr lang="en-US" altLang="ja-JP" dirty="0"/>
              <a:t>Ⅰ</a:t>
            </a:r>
            <a:r>
              <a:rPr lang="ja-JP" altLang="en-US" dirty="0"/>
              <a:t>、</a:t>
            </a:r>
            <a:r>
              <a:rPr lang="en-US" altLang="ja-JP" dirty="0"/>
              <a:t>Ⅱ</a:t>
            </a:r>
            <a:r>
              <a:rPr lang="ja-JP" altLang="en-US" dirty="0"/>
              <a:t>、</a:t>
            </a:r>
            <a:r>
              <a:rPr lang="en-US" altLang="ja-JP" dirty="0"/>
              <a:t>Ⅲ</a:t>
            </a:r>
            <a:r>
              <a:rPr lang="ja-JP" altLang="en-US" dirty="0"/>
              <a:t>）</a:t>
            </a:r>
            <a:endParaRPr lang="en-US" altLang="ja-JP" dirty="0"/>
          </a:p>
          <a:p>
            <a:pPr marL="0" indent="0">
              <a:buNone/>
            </a:pPr>
            <a:r>
              <a:rPr lang="ja-JP" altLang="en-US" dirty="0"/>
              <a:t>　　　　のみです。</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endParaRPr lang="en-US" altLang="ja-JP" sz="4400" dirty="0"/>
          </a:p>
          <a:p>
            <a:endParaRPr lang="ja-JP" altLang="en-US" dirty="0"/>
          </a:p>
        </p:txBody>
      </p:sp>
    </p:spTree>
    <p:extLst>
      <p:ext uri="{BB962C8B-B14F-4D97-AF65-F5344CB8AC3E}">
        <p14:creationId xmlns:p14="http://schemas.microsoft.com/office/powerpoint/2010/main" val="4163787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 概略図&#10;&#10;自動的に生成された説明">
            <a:extLst>
              <a:ext uri="{FF2B5EF4-FFF2-40B4-BE49-F238E27FC236}">
                <a16:creationId xmlns:a16="http://schemas.microsoft.com/office/drawing/2014/main" id="{98ADB9B4-AF86-463A-9A18-8946E6ADA9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 t="3424" r="274" b="-2163"/>
          <a:stretch/>
        </p:blipFill>
        <p:spPr>
          <a:xfrm>
            <a:off x="3314509" y="171964"/>
            <a:ext cx="3842370" cy="6771503"/>
          </a:xfrm>
          <a:prstGeom prst="rect">
            <a:avLst/>
          </a:prstGeom>
        </p:spPr>
      </p:pic>
      <p:sp>
        <p:nvSpPr>
          <p:cNvPr id="5" name="正方形/長方形 4">
            <a:extLst>
              <a:ext uri="{FF2B5EF4-FFF2-40B4-BE49-F238E27FC236}">
                <a16:creationId xmlns:a16="http://schemas.microsoft.com/office/drawing/2014/main" id="{A7761B01-CEC1-45FD-9759-BEF3091A5CB4}"/>
              </a:ext>
            </a:extLst>
          </p:cNvPr>
          <p:cNvSpPr/>
          <p:nvPr/>
        </p:nvSpPr>
        <p:spPr>
          <a:xfrm>
            <a:off x="3933825" y="1162050"/>
            <a:ext cx="10668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7245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EA52996D-A9CB-41E9-82B9-D00E12B5B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 y="19050"/>
            <a:ext cx="12187238" cy="6858000"/>
          </a:xfrm>
          <a:prstGeom prst="rect">
            <a:avLst/>
          </a:prstGeom>
        </p:spPr>
      </p:pic>
      <p:sp>
        <p:nvSpPr>
          <p:cNvPr id="2" name="正方形/長方形 1">
            <a:extLst>
              <a:ext uri="{FF2B5EF4-FFF2-40B4-BE49-F238E27FC236}">
                <a16:creationId xmlns:a16="http://schemas.microsoft.com/office/drawing/2014/main" id="{AE143B4A-10E5-4C55-8DE7-365189919A22}"/>
              </a:ext>
            </a:extLst>
          </p:cNvPr>
          <p:cNvSpPr/>
          <p:nvPr/>
        </p:nvSpPr>
        <p:spPr>
          <a:xfrm>
            <a:off x="2381250" y="1181100"/>
            <a:ext cx="4324350" cy="2762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9958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明細書入力の注意点</a:t>
            </a:r>
          </a:p>
        </p:txBody>
      </p:sp>
      <p:sp>
        <p:nvSpPr>
          <p:cNvPr id="3" name="コンテンツ プレースホルダー 2"/>
          <p:cNvSpPr>
            <a:spLocks noGrp="1"/>
          </p:cNvSpPr>
          <p:nvPr>
            <p:ph idx="1"/>
          </p:nvPr>
        </p:nvSpPr>
        <p:spPr/>
        <p:txBody>
          <a:bodyPr/>
          <a:lstStyle/>
          <a:p>
            <a:r>
              <a:rPr kumimoji="1" lang="ja-JP" altLang="en-US" dirty="0"/>
              <a:t>被保険者番号は介護保険証の被保険者番号の左に０を足して</a:t>
            </a:r>
            <a:r>
              <a:rPr kumimoji="1" lang="en-US" altLang="ja-JP" dirty="0"/>
              <a:t>10</a:t>
            </a:r>
          </a:p>
          <a:p>
            <a:pPr marL="0" indent="0">
              <a:buNone/>
            </a:pPr>
            <a:r>
              <a:rPr kumimoji="1" lang="ja-JP" altLang="en-US" dirty="0"/>
              <a:t>ケタになるように入力する。</a:t>
            </a:r>
            <a:endParaRPr kumimoji="1" lang="en-US" altLang="ja-JP" dirty="0"/>
          </a:p>
          <a:p>
            <a:pPr marL="0" indent="0">
              <a:buNone/>
            </a:pPr>
            <a:endParaRPr lang="en-US" altLang="ja-JP" dirty="0"/>
          </a:p>
          <a:p>
            <a:pPr marL="0" indent="0">
              <a:buNone/>
            </a:pPr>
            <a:r>
              <a:rPr kumimoji="1" lang="ja-JP" altLang="en-US" dirty="0"/>
              <a:t>・被保険者の欄の下の「居宅（介護予防）サービス計画」欄は記入しなくてもよい。</a:t>
            </a:r>
            <a:endParaRPr kumimoji="1" lang="en-US" altLang="ja-JP" dirty="0"/>
          </a:p>
          <a:p>
            <a:pPr marL="0" indent="0">
              <a:buNone/>
            </a:pPr>
            <a:endParaRPr lang="en-US" altLang="ja-JP" dirty="0"/>
          </a:p>
          <a:p>
            <a:pPr marL="0" indent="0">
              <a:buNone/>
            </a:pPr>
            <a:r>
              <a:rPr kumimoji="1" lang="ja-JP" altLang="en-US" dirty="0"/>
              <a:t>・給付明細欄の摘要に実施した日を記入する。</a:t>
            </a:r>
            <a:endParaRPr kumimoji="1" lang="en-US" altLang="ja-JP" dirty="0"/>
          </a:p>
        </p:txBody>
      </p:sp>
    </p:spTree>
    <p:extLst>
      <p:ext uri="{BB962C8B-B14F-4D97-AF65-F5344CB8AC3E}">
        <p14:creationId xmlns:p14="http://schemas.microsoft.com/office/powerpoint/2010/main" val="2882367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サービス内容（略称）とサービスコード</a:t>
            </a:r>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a:t>患者が介護１～５の場合に算定</a:t>
            </a:r>
            <a:endParaRPr kumimoji="1" lang="en-US" altLang="ja-JP" dirty="0"/>
          </a:p>
          <a:p>
            <a:pPr marL="0" indent="0">
              <a:buNone/>
            </a:pPr>
            <a:r>
              <a:rPr lang="ja-JP" altLang="en-US" dirty="0"/>
              <a:t>　　サービス内容　　　　　サービスコード</a:t>
            </a:r>
            <a:endParaRPr lang="en-US" altLang="ja-JP" dirty="0"/>
          </a:p>
          <a:p>
            <a:r>
              <a:rPr kumimoji="1" lang="ja-JP" altLang="en-US" dirty="0"/>
              <a:t>歯科医師居宅療養</a:t>
            </a:r>
            <a:r>
              <a:rPr kumimoji="1" lang="en-US" altLang="ja-JP" dirty="0"/>
              <a:t>Ⅰ</a:t>
            </a:r>
            <a:r>
              <a:rPr kumimoji="1" lang="ja-JP" altLang="en-US" dirty="0"/>
              <a:t>　　　　</a:t>
            </a:r>
            <a:r>
              <a:rPr kumimoji="1" lang="en-US" altLang="ja-JP" dirty="0"/>
              <a:t>312111</a:t>
            </a:r>
          </a:p>
          <a:p>
            <a:r>
              <a:rPr lang="ja-JP" altLang="en-US" dirty="0"/>
              <a:t>歯科医師居宅療養</a:t>
            </a:r>
            <a:r>
              <a:rPr lang="en-US" altLang="ja-JP" dirty="0"/>
              <a:t>Ⅱ</a:t>
            </a:r>
            <a:r>
              <a:rPr lang="ja-JP" altLang="en-US" dirty="0"/>
              <a:t>　　　　</a:t>
            </a:r>
            <a:r>
              <a:rPr lang="en-US" altLang="ja-JP" dirty="0"/>
              <a:t>312112</a:t>
            </a:r>
          </a:p>
          <a:p>
            <a:r>
              <a:rPr kumimoji="1" lang="ja-JP" altLang="en-US" dirty="0"/>
              <a:t>歯科医師居宅療養</a:t>
            </a:r>
            <a:r>
              <a:rPr kumimoji="1" lang="en-US" altLang="ja-JP" dirty="0"/>
              <a:t>Ⅲ</a:t>
            </a:r>
            <a:r>
              <a:rPr kumimoji="1" lang="ja-JP" altLang="en-US" dirty="0"/>
              <a:t>　　　　</a:t>
            </a:r>
            <a:r>
              <a:rPr kumimoji="1" lang="en-US" altLang="ja-JP" dirty="0"/>
              <a:t>312113</a:t>
            </a:r>
          </a:p>
          <a:p>
            <a:endParaRPr lang="en-US" altLang="ja-JP" dirty="0"/>
          </a:p>
          <a:p>
            <a:r>
              <a:rPr kumimoji="1" lang="ja-JP" altLang="en-US" dirty="0"/>
              <a:t>歯科衛生士等居宅療養</a:t>
            </a:r>
            <a:r>
              <a:rPr kumimoji="1" lang="en-US" altLang="ja-JP" dirty="0"/>
              <a:t>Ⅰ</a:t>
            </a:r>
            <a:r>
              <a:rPr kumimoji="1" lang="ja-JP" altLang="en-US" dirty="0"/>
              <a:t>　　</a:t>
            </a:r>
            <a:r>
              <a:rPr kumimoji="1" lang="en-US" altLang="ja-JP" dirty="0"/>
              <a:t>311241</a:t>
            </a:r>
          </a:p>
          <a:p>
            <a:r>
              <a:rPr kumimoji="1" lang="ja-JP" altLang="en-US" dirty="0"/>
              <a:t>歯科衛生士等居宅療養</a:t>
            </a:r>
            <a:r>
              <a:rPr kumimoji="1" lang="en-US" altLang="ja-JP" dirty="0"/>
              <a:t>Ⅱ</a:t>
            </a:r>
            <a:r>
              <a:rPr kumimoji="1" lang="ja-JP" altLang="en-US" dirty="0"/>
              <a:t>　　</a:t>
            </a:r>
            <a:r>
              <a:rPr kumimoji="1" lang="en-US" altLang="ja-JP" dirty="0"/>
              <a:t>311243</a:t>
            </a:r>
          </a:p>
          <a:p>
            <a:r>
              <a:rPr lang="ja-JP" altLang="en-US" dirty="0"/>
              <a:t>歯科衛生士等居宅療養</a:t>
            </a:r>
            <a:r>
              <a:rPr lang="en-US" altLang="ja-JP" dirty="0"/>
              <a:t>Ⅲ</a:t>
            </a:r>
            <a:r>
              <a:rPr lang="ja-JP" altLang="en-US" dirty="0"/>
              <a:t>　　</a:t>
            </a:r>
            <a:r>
              <a:rPr lang="en-US" altLang="ja-JP" dirty="0"/>
              <a:t>311250</a:t>
            </a:r>
          </a:p>
          <a:p>
            <a:pPr marL="0" indent="0">
              <a:buNone/>
            </a:pPr>
            <a:r>
              <a:rPr lang="ja-JP" altLang="en-US" dirty="0"/>
              <a:t>　　と入力する</a:t>
            </a:r>
            <a:endParaRPr kumimoji="1" lang="en-US" altLang="ja-JP" dirty="0"/>
          </a:p>
        </p:txBody>
      </p:sp>
    </p:spTree>
    <p:extLst>
      <p:ext uri="{BB962C8B-B14F-4D97-AF65-F5344CB8AC3E}">
        <p14:creationId xmlns:p14="http://schemas.microsoft.com/office/powerpoint/2010/main" val="1223745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サービス内容（略称）とサービスコード</a:t>
            </a:r>
          </a:p>
        </p:txBody>
      </p:sp>
      <p:sp>
        <p:nvSpPr>
          <p:cNvPr id="3" name="コンテンツ プレースホルダー 2"/>
          <p:cNvSpPr>
            <a:spLocks noGrp="1"/>
          </p:cNvSpPr>
          <p:nvPr>
            <p:ph idx="1"/>
          </p:nvPr>
        </p:nvSpPr>
        <p:spPr/>
        <p:txBody>
          <a:bodyPr>
            <a:normAutofit fontScale="92500" lnSpcReduction="20000"/>
          </a:bodyPr>
          <a:lstStyle/>
          <a:p>
            <a:r>
              <a:rPr lang="ja-JP" altLang="en-US" dirty="0"/>
              <a:t>患者が要支援</a:t>
            </a:r>
            <a:r>
              <a:rPr lang="en-US" altLang="ja-JP" dirty="0"/>
              <a:t>1</a:t>
            </a:r>
            <a:r>
              <a:rPr lang="ja-JP" altLang="en-US" dirty="0" err="1"/>
              <a:t>，</a:t>
            </a:r>
            <a:r>
              <a:rPr lang="en-US" altLang="ja-JP" dirty="0"/>
              <a:t>2</a:t>
            </a:r>
            <a:r>
              <a:rPr lang="ja-JP" altLang="en-US" dirty="0"/>
              <a:t>の場合に算定</a:t>
            </a:r>
            <a:endParaRPr lang="en-US" altLang="ja-JP" dirty="0"/>
          </a:p>
          <a:p>
            <a:pPr marL="0" indent="0">
              <a:buNone/>
            </a:pPr>
            <a:r>
              <a:rPr kumimoji="1" lang="ja-JP" altLang="en-US" dirty="0"/>
              <a:t>　　　サービス内容　　　　　　　サービスコード</a:t>
            </a:r>
            <a:endParaRPr kumimoji="1" lang="en-US" altLang="ja-JP" dirty="0"/>
          </a:p>
          <a:p>
            <a:r>
              <a:rPr lang="ja-JP" altLang="en-US" dirty="0"/>
              <a:t>予防歯科医師居宅療養</a:t>
            </a:r>
            <a:r>
              <a:rPr lang="en-US" altLang="ja-JP" dirty="0"/>
              <a:t>Ⅰ</a:t>
            </a:r>
            <a:r>
              <a:rPr lang="ja-JP" altLang="en-US" dirty="0"/>
              <a:t>　　　　　</a:t>
            </a:r>
            <a:r>
              <a:rPr lang="en-US" altLang="ja-JP" dirty="0"/>
              <a:t>342111</a:t>
            </a:r>
          </a:p>
          <a:p>
            <a:r>
              <a:rPr kumimoji="1" lang="ja-JP" altLang="en-US" dirty="0"/>
              <a:t>予防歯科医師居宅療養</a:t>
            </a:r>
            <a:r>
              <a:rPr kumimoji="1" lang="en-US" altLang="ja-JP" dirty="0"/>
              <a:t>Ⅱ</a:t>
            </a:r>
            <a:r>
              <a:rPr kumimoji="1" lang="ja-JP" altLang="en-US" dirty="0"/>
              <a:t>　　　　　</a:t>
            </a:r>
            <a:r>
              <a:rPr kumimoji="1" lang="en-US" altLang="ja-JP" dirty="0"/>
              <a:t>342112</a:t>
            </a:r>
          </a:p>
          <a:p>
            <a:r>
              <a:rPr lang="ja-JP" altLang="en-US" dirty="0"/>
              <a:t>予防歯科医師居宅療養</a:t>
            </a:r>
            <a:r>
              <a:rPr lang="en-US" altLang="ja-JP" dirty="0"/>
              <a:t>Ⅲ</a:t>
            </a:r>
            <a:r>
              <a:rPr lang="ja-JP" altLang="en-US" dirty="0"/>
              <a:t>　　　　　</a:t>
            </a:r>
            <a:r>
              <a:rPr lang="en-US" altLang="ja-JP" dirty="0"/>
              <a:t>342113</a:t>
            </a:r>
          </a:p>
          <a:p>
            <a:endParaRPr kumimoji="1" lang="en-US" altLang="ja-JP" dirty="0"/>
          </a:p>
          <a:p>
            <a:r>
              <a:rPr kumimoji="1" lang="ja-JP" altLang="en-US" dirty="0"/>
              <a:t>予防歯科衛生士等居宅療養</a:t>
            </a:r>
            <a:r>
              <a:rPr kumimoji="1" lang="en-US" altLang="ja-JP" dirty="0"/>
              <a:t>Ⅰ</a:t>
            </a:r>
            <a:r>
              <a:rPr kumimoji="1" lang="ja-JP" altLang="en-US" dirty="0"/>
              <a:t>　　　</a:t>
            </a:r>
            <a:r>
              <a:rPr kumimoji="1" lang="en-US" altLang="ja-JP" dirty="0"/>
              <a:t>341241</a:t>
            </a:r>
          </a:p>
          <a:p>
            <a:r>
              <a:rPr lang="ja-JP" altLang="en-US" dirty="0"/>
              <a:t>予防歯科衛生士等居宅療養</a:t>
            </a:r>
            <a:r>
              <a:rPr lang="en-US" altLang="ja-JP" dirty="0"/>
              <a:t>Ⅱ</a:t>
            </a:r>
            <a:r>
              <a:rPr lang="ja-JP" altLang="en-US" dirty="0"/>
              <a:t>　　　</a:t>
            </a:r>
            <a:r>
              <a:rPr lang="en-US" altLang="ja-JP" dirty="0"/>
              <a:t>341243</a:t>
            </a:r>
          </a:p>
          <a:p>
            <a:r>
              <a:rPr lang="ja-JP" altLang="en-US" dirty="0"/>
              <a:t>予防歯科衛生士等居宅療養</a:t>
            </a:r>
            <a:r>
              <a:rPr lang="en-US" altLang="ja-JP" dirty="0"/>
              <a:t>Ⅲ</a:t>
            </a:r>
            <a:r>
              <a:rPr lang="ja-JP" altLang="en-US" dirty="0"/>
              <a:t>　　　</a:t>
            </a:r>
            <a:r>
              <a:rPr lang="en-US" altLang="ja-JP" dirty="0"/>
              <a:t>341250</a:t>
            </a:r>
          </a:p>
          <a:p>
            <a:pPr marL="0" indent="0">
              <a:buNone/>
            </a:pPr>
            <a:r>
              <a:rPr kumimoji="1" lang="ja-JP" altLang="en-US" dirty="0"/>
              <a:t>　　と入力する。</a:t>
            </a:r>
          </a:p>
        </p:txBody>
      </p:sp>
    </p:spTree>
    <p:extLst>
      <p:ext uri="{BB962C8B-B14F-4D97-AF65-F5344CB8AC3E}">
        <p14:creationId xmlns:p14="http://schemas.microsoft.com/office/powerpoint/2010/main" val="3846973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期間限定の上乗せ分のサービスコード</a:t>
            </a:r>
          </a:p>
        </p:txBody>
      </p:sp>
      <p:sp>
        <p:nvSpPr>
          <p:cNvPr id="3" name="コンテンツ プレースホルダー 2"/>
          <p:cNvSpPr>
            <a:spLocks noGrp="1"/>
          </p:cNvSpPr>
          <p:nvPr>
            <p:ph idx="1"/>
          </p:nvPr>
        </p:nvSpPr>
        <p:spPr/>
        <p:txBody>
          <a:bodyPr>
            <a:normAutofit/>
          </a:bodyPr>
          <a:lstStyle/>
          <a:p>
            <a:r>
              <a:rPr kumimoji="1" lang="ja-JP" altLang="en-US" dirty="0"/>
              <a:t>令和</a:t>
            </a:r>
            <a:r>
              <a:rPr kumimoji="1" lang="en-US" altLang="ja-JP" dirty="0"/>
              <a:t>3</a:t>
            </a:r>
            <a:r>
              <a:rPr kumimoji="1" lang="ja-JP" altLang="en-US" dirty="0"/>
              <a:t>年</a:t>
            </a:r>
            <a:r>
              <a:rPr kumimoji="1" lang="en-US" altLang="ja-JP" dirty="0"/>
              <a:t>9</a:t>
            </a:r>
            <a:r>
              <a:rPr kumimoji="1" lang="ja-JP" altLang="en-US" dirty="0"/>
              <a:t>月</a:t>
            </a:r>
            <a:r>
              <a:rPr kumimoji="1" lang="en-US" altLang="ja-JP" dirty="0"/>
              <a:t>30</a:t>
            </a:r>
            <a:r>
              <a:rPr kumimoji="1" lang="ja-JP" altLang="en-US" dirty="0"/>
              <a:t>日まで</a:t>
            </a:r>
            <a:r>
              <a:rPr kumimoji="1" lang="en-US" altLang="ja-JP" dirty="0"/>
              <a:t>1000</a:t>
            </a:r>
            <a:r>
              <a:rPr kumimoji="1" lang="ja-JP" altLang="en-US" dirty="0"/>
              <a:t>分の１を上乗せする</a:t>
            </a:r>
            <a:endParaRPr kumimoji="1" lang="en-US" altLang="ja-JP" dirty="0"/>
          </a:p>
          <a:p>
            <a:endParaRPr lang="en-US" altLang="ja-JP" dirty="0"/>
          </a:p>
          <a:p>
            <a:pPr marL="0" indent="0">
              <a:buNone/>
            </a:pPr>
            <a:r>
              <a:rPr kumimoji="1" lang="ja-JP" altLang="en-US" dirty="0"/>
              <a:t>　　　　　サービス内容　　　　　　　　　　　サービスコード</a:t>
            </a:r>
            <a:endParaRPr kumimoji="1" lang="en-US" altLang="ja-JP" dirty="0"/>
          </a:p>
          <a:p>
            <a:endParaRPr kumimoji="1" lang="en-US" altLang="ja-JP" dirty="0"/>
          </a:p>
          <a:p>
            <a:r>
              <a:rPr lang="ja-JP" altLang="en-US" dirty="0"/>
              <a:t>居宅療養令和</a:t>
            </a:r>
            <a:r>
              <a:rPr lang="en-US" altLang="ja-JP" dirty="0"/>
              <a:t>3</a:t>
            </a:r>
            <a:r>
              <a:rPr lang="ja-JP" altLang="en-US" dirty="0"/>
              <a:t>年</a:t>
            </a:r>
            <a:r>
              <a:rPr lang="en-US" altLang="ja-JP" dirty="0"/>
              <a:t>9</a:t>
            </a:r>
            <a:r>
              <a:rPr lang="ja-JP" altLang="en-US" dirty="0"/>
              <a:t>月</a:t>
            </a:r>
            <a:r>
              <a:rPr lang="en-US" altLang="ja-JP" dirty="0"/>
              <a:t>30</a:t>
            </a:r>
            <a:r>
              <a:rPr lang="ja-JP" altLang="en-US" dirty="0"/>
              <a:t>日までの上乗せ分　　　　　</a:t>
            </a:r>
            <a:r>
              <a:rPr lang="en-US" altLang="ja-JP" dirty="0"/>
              <a:t>318300</a:t>
            </a:r>
          </a:p>
          <a:p>
            <a:r>
              <a:rPr lang="ja-JP" altLang="en-US" dirty="0"/>
              <a:t>予防居宅療養令和</a:t>
            </a:r>
            <a:r>
              <a:rPr lang="en-US" altLang="ja-JP" dirty="0"/>
              <a:t>3</a:t>
            </a:r>
            <a:r>
              <a:rPr lang="ja-JP" altLang="en-US" dirty="0"/>
              <a:t>年</a:t>
            </a:r>
            <a:r>
              <a:rPr lang="en-US" altLang="ja-JP" dirty="0"/>
              <a:t>9</a:t>
            </a:r>
            <a:r>
              <a:rPr lang="ja-JP" altLang="en-US" dirty="0"/>
              <a:t>月</a:t>
            </a:r>
            <a:r>
              <a:rPr lang="en-US" altLang="ja-JP" dirty="0"/>
              <a:t>30</a:t>
            </a:r>
            <a:r>
              <a:rPr lang="ja-JP" altLang="en-US" dirty="0"/>
              <a:t>日までの上乗せ分　　　</a:t>
            </a:r>
            <a:r>
              <a:rPr lang="en-US" altLang="ja-JP" dirty="0"/>
              <a:t>348300</a:t>
            </a:r>
          </a:p>
          <a:p>
            <a:endParaRPr kumimoji="1" lang="en-US" altLang="ja-JP" dirty="0"/>
          </a:p>
          <a:p>
            <a:pPr marL="0" indent="0">
              <a:buNone/>
            </a:pPr>
            <a:r>
              <a:rPr lang="ja-JP" altLang="en-US" dirty="0"/>
              <a:t>　　　　と入力する。</a:t>
            </a:r>
            <a:endParaRPr kumimoji="1" lang="ja-JP" altLang="en-US" dirty="0"/>
          </a:p>
        </p:txBody>
      </p:sp>
    </p:spTree>
    <p:extLst>
      <p:ext uri="{BB962C8B-B14F-4D97-AF65-F5344CB8AC3E}">
        <p14:creationId xmlns:p14="http://schemas.microsoft.com/office/powerpoint/2010/main" val="562337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中程度の精度で自動的に生成された説明">
            <a:extLst>
              <a:ext uri="{FF2B5EF4-FFF2-40B4-BE49-F238E27FC236}">
                <a16:creationId xmlns:a16="http://schemas.microsoft.com/office/drawing/2014/main" id="{F167F37A-C780-4DD2-A97F-400B996E8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381" y="0"/>
            <a:ext cx="12187236" cy="6857999"/>
          </a:xfrm>
          <a:prstGeom prst="rect">
            <a:avLst/>
          </a:prstGeom>
        </p:spPr>
      </p:pic>
    </p:spTree>
    <p:extLst>
      <p:ext uri="{BB962C8B-B14F-4D97-AF65-F5344CB8AC3E}">
        <p14:creationId xmlns:p14="http://schemas.microsoft.com/office/powerpoint/2010/main" val="100839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請求額集計欄</a:t>
            </a:r>
          </a:p>
        </p:txBody>
      </p:sp>
      <p:sp>
        <p:nvSpPr>
          <p:cNvPr id="3" name="コンテンツ プレースホルダー 2"/>
          <p:cNvSpPr>
            <a:spLocks noGrp="1"/>
          </p:cNvSpPr>
          <p:nvPr>
            <p:ph idx="1"/>
          </p:nvPr>
        </p:nvSpPr>
        <p:spPr/>
        <p:txBody>
          <a:bodyPr>
            <a:normAutofit fontScale="85000" lnSpcReduction="20000"/>
          </a:bodyPr>
          <a:lstStyle/>
          <a:p>
            <a:pPr marL="0" indent="0">
              <a:buNone/>
            </a:pPr>
            <a:r>
              <a:rPr kumimoji="1" lang="ja-JP" altLang="en-US" dirty="0"/>
              <a:t>・①サービス種類コードは</a:t>
            </a:r>
            <a:endParaRPr lang="en-US" altLang="ja-JP" dirty="0"/>
          </a:p>
          <a:p>
            <a:endParaRPr kumimoji="1" lang="en-US" altLang="ja-JP" dirty="0"/>
          </a:p>
          <a:p>
            <a:pPr marL="0" indent="0">
              <a:buNone/>
            </a:pPr>
            <a:r>
              <a:rPr lang="ja-JP" altLang="en-US" dirty="0"/>
              <a:t>　要介護の場合は</a:t>
            </a:r>
            <a:r>
              <a:rPr lang="en-US" altLang="ja-JP" dirty="0"/>
              <a:t>31</a:t>
            </a:r>
            <a:r>
              <a:rPr lang="ja-JP" altLang="en-US" dirty="0"/>
              <a:t>　　　要支援の場合は</a:t>
            </a:r>
            <a:r>
              <a:rPr lang="en-US" altLang="ja-JP" dirty="0"/>
              <a:t>34</a:t>
            </a:r>
          </a:p>
          <a:p>
            <a:pPr marL="0" indent="0">
              <a:buNone/>
            </a:pPr>
            <a:endParaRPr lang="en-US" altLang="ja-JP" dirty="0"/>
          </a:p>
          <a:p>
            <a:pPr marL="0" indent="0">
              <a:buNone/>
            </a:pPr>
            <a:r>
              <a:rPr lang="ja-JP" altLang="en-US" dirty="0"/>
              <a:t>・②名称は</a:t>
            </a:r>
            <a:endParaRPr lang="en-US" altLang="ja-JP" dirty="0"/>
          </a:p>
          <a:p>
            <a:pPr marL="0" indent="0">
              <a:buNone/>
            </a:pPr>
            <a:endParaRPr lang="en-US" altLang="ja-JP" dirty="0"/>
          </a:p>
          <a:p>
            <a:pPr marL="0" indent="0">
              <a:buNone/>
            </a:pPr>
            <a:r>
              <a:rPr lang="ja-JP" altLang="en-US" dirty="0"/>
              <a:t>　要支援の場合は　介護予防居宅療養管理指導</a:t>
            </a:r>
            <a:endParaRPr lang="en-US" altLang="ja-JP" dirty="0"/>
          </a:p>
          <a:p>
            <a:pPr marL="0" indent="0">
              <a:buNone/>
            </a:pPr>
            <a:endParaRPr lang="en-US" altLang="ja-JP" dirty="0"/>
          </a:p>
          <a:p>
            <a:pPr marL="0" indent="0">
              <a:buNone/>
            </a:pPr>
            <a:r>
              <a:rPr lang="ja-JP" altLang="en-US" dirty="0"/>
              <a:t>　要介護の場合は　居宅療養管理指導</a:t>
            </a:r>
            <a:endParaRPr lang="en-US" altLang="ja-JP" dirty="0"/>
          </a:p>
          <a:p>
            <a:pPr marL="0" indent="0">
              <a:buNone/>
            </a:pPr>
            <a:endParaRPr lang="en-US" altLang="ja-JP" dirty="0"/>
          </a:p>
          <a:p>
            <a:pPr marL="0" indent="0">
              <a:buNone/>
            </a:pPr>
            <a:r>
              <a:rPr lang="ja-JP" altLang="en-US" dirty="0"/>
              <a:t>　と入力する</a:t>
            </a:r>
            <a:endParaRPr lang="en-US" altLang="ja-JP" dirty="0"/>
          </a:p>
        </p:txBody>
      </p:sp>
    </p:spTree>
    <p:extLst>
      <p:ext uri="{BB962C8B-B14F-4D97-AF65-F5344CB8AC3E}">
        <p14:creationId xmlns:p14="http://schemas.microsoft.com/office/powerpoint/2010/main" val="1248412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oyotaka\Desktop\DSC_01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737" y="-38086"/>
            <a:ext cx="3840480" cy="6827522"/>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A0EA536D-E05C-464C-A77D-650C41B8CBBE}"/>
              </a:ext>
            </a:extLst>
          </p:cNvPr>
          <p:cNvSpPr/>
          <p:nvPr/>
        </p:nvSpPr>
        <p:spPr>
          <a:xfrm>
            <a:off x="5695950" y="1066800"/>
            <a:ext cx="1028700" cy="247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85046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ACF41D-CC31-4ECA-8F88-81E9E2EFDD91}"/>
              </a:ext>
            </a:extLst>
          </p:cNvPr>
          <p:cNvSpPr>
            <a:spLocks noGrp="1"/>
          </p:cNvSpPr>
          <p:nvPr>
            <p:ph type="ctrTitle"/>
          </p:nvPr>
        </p:nvSpPr>
        <p:spPr/>
        <p:txBody>
          <a:bodyPr/>
          <a:lstStyle/>
          <a:p>
            <a:r>
              <a:rPr lang="ja-JP" altLang="en-US" dirty="0"/>
              <a:t>参考資料</a:t>
            </a:r>
          </a:p>
        </p:txBody>
      </p:sp>
      <p:sp>
        <p:nvSpPr>
          <p:cNvPr id="3" name="字幕 2">
            <a:extLst>
              <a:ext uri="{FF2B5EF4-FFF2-40B4-BE49-F238E27FC236}">
                <a16:creationId xmlns:a16="http://schemas.microsoft.com/office/drawing/2014/main" id="{36F4BC9C-B01B-4E99-AA6E-08912F2F75CF}"/>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3848044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E80CFA-D747-4EAC-9739-B532B3A597A6}"/>
              </a:ext>
            </a:extLst>
          </p:cNvPr>
          <p:cNvSpPr>
            <a:spLocks noGrp="1"/>
          </p:cNvSpPr>
          <p:nvPr>
            <p:ph type="title"/>
          </p:nvPr>
        </p:nvSpPr>
        <p:spPr/>
        <p:txBody>
          <a:bodyPr/>
          <a:lstStyle/>
          <a:p>
            <a:r>
              <a:rPr kumimoji="1" lang="ja-JP" altLang="en-US" dirty="0"/>
              <a:t>介護保険で請求する指導料、管理料</a:t>
            </a:r>
          </a:p>
        </p:txBody>
      </p:sp>
      <p:graphicFrame>
        <p:nvGraphicFramePr>
          <p:cNvPr id="6" name="表 6">
            <a:extLst>
              <a:ext uri="{FF2B5EF4-FFF2-40B4-BE49-F238E27FC236}">
                <a16:creationId xmlns:a16="http://schemas.microsoft.com/office/drawing/2014/main" id="{31884836-5EA3-4F7B-968C-ABF3B44A21B6}"/>
              </a:ext>
            </a:extLst>
          </p:cNvPr>
          <p:cNvGraphicFramePr>
            <a:graphicFrameLocks noGrp="1"/>
          </p:cNvGraphicFramePr>
          <p:nvPr>
            <p:ph idx="1"/>
            <p:extLst>
              <p:ext uri="{D42A27DB-BD31-4B8C-83A1-F6EECF244321}">
                <p14:modId xmlns:p14="http://schemas.microsoft.com/office/powerpoint/2010/main" val="1210538599"/>
              </p:ext>
            </p:extLst>
          </p:nvPr>
        </p:nvGraphicFramePr>
        <p:xfrm>
          <a:off x="838200" y="1825625"/>
          <a:ext cx="10515600" cy="4480560"/>
        </p:xfrm>
        <a:graphic>
          <a:graphicData uri="http://schemas.openxmlformats.org/drawingml/2006/table">
            <a:tbl>
              <a:tblPr firstRow="1" bandRow="1">
                <a:tableStyleId>{5C22544A-7EE6-4342-B048-85BDC9FD1C3A}</a:tableStyleId>
              </a:tblPr>
              <a:tblGrid>
                <a:gridCol w="1216937">
                  <a:extLst>
                    <a:ext uri="{9D8B030D-6E8A-4147-A177-3AD203B41FA5}">
                      <a16:colId xmlns:a16="http://schemas.microsoft.com/office/drawing/2014/main" val="2528925735"/>
                    </a:ext>
                  </a:extLst>
                </a:gridCol>
                <a:gridCol w="1140736">
                  <a:extLst>
                    <a:ext uri="{9D8B030D-6E8A-4147-A177-3AD203B41FA5}">
                      <a16:colId xmlns:a16="http://schemas.microsoft.com/office/drawing/2014/main" val="3653969679"/>
                    </a:ext>
                  </a:extLst>
                </a:gridCol>
                <a:gridCol w="1113577">
                  <a:extLst>
                    <a:ext uri="{9D8B030D-6E8A-4147-A177-3AD203B41FA5}">
                      <a16:colId xmlns:a16="http://schemas.microsoft.com/office/drawing/2014/main" val="3365346954"/>
                    </a:ext>
                  </a:extLst>
                </a:gridCol>
                <a:gridCol w="1647730">
                  <a:extLst>
                    <a:ext uri="{9D8B030D-6E8A-4147-A177-3AD203B41FA5}">
                      <a16:colId xmlns:a16="http://schemas.microsoft.com/office/drawing/2014/main" val="2409722112"/>
                    </a:ext>
                  </a:extLst>
                </a:gridCol>
                <a:gridCol w="5396620">
                  <a:extLst>
                    <a:ext uri="{9D8B030D-6E8A-4147-A177-3AD203B41FA5}">
                      <a16:colId xmlns:a16="http://schemas.microsoft.com/office/drawing/2014/main" val="2398126866"/>
                    </a:ext>
                  </a:extLst>
                </a:gridCol>
              </a:tblGrid>
              <a:tr h="638076">
                <a:tc>
                  <a:txBody>
                    <a:bodyPr/>
                    <a:lstStyle/>
                    <a:p>
                      <a:r>
                        <a:rPr kumimoji="1" lang="ja-JP" altLang="en-US" b="0" dirty="0">
                          <a:solidFill>
                            <a:sysClr val="windowText" lastClr="000000"/>
                          </a:solidFill>
                        </a:rPr>
                        <a:t>種類</a:t>
                      </a:r>
                      <a:endParaRPr kumimoji="1" lang="en-US" altLang="ja-JP" b="0" dirty="0">
                        <a:solidFill>
                          <a:sysClr val="windowText" lastClr="000000"/>
                        </a:solidFill>
                      </a:endParaRPr>
                    </a:p>
                    <a:p>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b="0" dirty="0">
                          <a:solidFill>
                            <a:sysClr val="windowText" lastClr="000000"/>
                          </a:solidFill>
                        </a:rPr>
                        <a:t>単一建物人数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b="0" dirty="0">
                          <a:solidFill>
                            <a:sysClr val="windowText" lastClr="000000"/>
                          </a:solidFill>
                        </a:rPr>
                        <a:t>単位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b="0" dirty="0">
                          <a:solidFill>
                            <a:sysClr val="windowText" lastClr="000000"/>
                          </a:solidFill>
                        </a:rPr>
                        <a:t>算定回数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6838696"/>
                  </a:ext>
                </a:extLst>
              </a:tr>
              <a:tr h="638076">
                <a:tc rowSpan="3">
                  <a:txBody>
                    <a:bodyPr/>
                    <a:lstStyle/>
                    <a:p>
                      <a:endParaRPr kumimoji="1" lang="en-US" altLang="ja-JP" dirty="0">
                        <a:solidFill>
                          <a:sysClr val="windowText" lastClr="000000"/>
                        </a:solidFill>
                      </a:endParaRPr>
                    </a:p>
                    <a:p>
                      <a:endParaRPr kumimoji="1" lang="en-US" altLang="ja-JP" dirty="0">
                        <a:solidFill>
                          <a:sysClr val="windowText" lastClr="000000"/>
                        </a:solidFill>
                      </a:endParaRPr>
                    </a:p>
                    <a:p>
                      <a:endParaRPr kumimoji="1" lang="en-US" altLang="ja-JP" dirty="0">
                        <a:solidFill>
                          <a:sysClr val="windowText" lastClr="000000"/>
                        </a:solidFill>
                      </a:endParaRPr>
                    </a:p>
                    <a:p>
                      <a:r>
                        <a:rPr kumimoji="1" lang="ja-JP" altLang="en-US" dirty="0">
                          <a:solidFill>
                            <a:sysClr val="windowText" lastClr="000000"/>
                          </a:solidFill>
                        </a:rPr>
                        <a:t>歯科医師</a:t>
                      </a:r>
                      <a:endParaRPr kumimoji="1" lang="en-US" altLang="ja-JP" dirty="0">
                        <a:solidFill>
                          <a:sysClr val="windowText" lastClr="000000"/>
                        </a:solidFill>
                      </a:endParaRPr>
                    </a:p>
                    <a:p>
                      <a:endParaRPr kumimoji="1" lang="en-US" altLang="ja-JP" dirty="0">
                        <a:solidFill>
                          <a:sysClr val="windowText" lastClr="000000"/>
                        </a:solidFill>
                      </a:endParaRPr>
                    </a:p>
                    <a:p>
                      <a:endParaRPr kumimoji="1" lang="en-US" altLang="ja-JP"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dirty="0">
                          <a:solidFill>
                            <a:sysClr val="windowText" lastClr="000000"/>
                          </a:solidFill>
                        </a:rPr>
                        <a:t>　</a:t>
                      </a:r>
                      <a:r>
                        <a:rPr kumimoji="1" lang="en-US" altLang="ja-JP" dirty="0">
                          <a:solidFill>
                            <a:sysClr val="windowText" lastClr="000000"/>
                          </a:solidFill>
                        </a:rPr>
                        <a:t>1</a:t>
                      </a:r>
                      <a:r>
                        <a:rPr kumimoji="1" lang="ja-JP" altLang="en-US" dirty="0">
                          <a:solidFill>
                            <a:sysClr val="windowText" lastClr="000000"/>
                          </a:solidFill>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dirty="0">
                          <a:solidFill>
                            <a:sysClr val="windowText" lastClr="000000"/>
                          </a:solidFill>
                        </a:rPr>
                        <a:t>　</a:t>
                      </a:r>
                      <a:r>
                        <a:rPr kumimoji="1" lang="en-US" altLang="ja-JP" dirty="0">
                          <a:solidFill>
                            <a:sysClr val="windowText" lastClr="000000"/>
                          </a:solidFill>
                        </a:rPr>
                        <a:t>516</a:t>
                      </a:r>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r>
                        <a:rPr kumimoji="1" lang="ja-JP" altLang="en-US" dirty="0">
                          <a:solidFill>
                            <a:sysClr val="windowText" lastClr="000000"/>
                          </a:solidFill>
                        </a:rPr>
                        <a:t>　</a:t>
                      </a:r>
                      <a:endParaRPr kumimoji="1" lang="en-US" altLang="ja-JP" dirty="0">
                        <a:solidFill>
                          <a:sysClr val="windowText" lastClr="000000"/>
                        </a:solidFill>
                      </a:endParaRPr>
                    </a:p>
                    <a:p>
                      <a:endParaRPr kumimoji="1" lang="en-US" altLang="ja-JP" dirty="0">
                        <a:solidFill>
                          <a:sysClr val="windowText" lastClr="000000"/>
                        </a:solidFill>
                      </a:endParaRPr>
                    </a:p>
                    <a:p>
                      <a:endParaRPr kumimoji="1" lang="en-US" altLang="ja-JP" dirty="0">
                        <a:solidFill>
                          <a:sysClr val="windowText" lastClr="000000"/>
                        </a:solidFill>
                      </a:endParaRPr>
                    </a:p>
                    <a:p>
                      <a:r>
                        <a:rPr kumimoji="1" lang="ja-JP" altLang="en-US" dirty="0">
                          <a:solidFill>
                            <a:sysClr val="windowText" lastClr="000000"/>
                          </a:solidFill>
                        </a:rPr>
                        <a:t>月</a:t>
                      </a:r>
                      <a:r>
                        <a:rPr kumimoji="1" lang="en-US" altLang="ja-JP" dirty="0">
                          <a:solidFill>
                            <a:sysClr val="windowText" lastClr="000000"/>
                          </a:solidFill>
                        </a:rPr>
                        <a:t>2</a:t>
                      </a:r>
                      <a:r>
                        <a:rPr kumimoji="1" lang="ja-JP" altLang="en-US" dirty="0">
                          <a:solidFill>
                            <a:sysClr val="windowText" lastClr="000000"/>
                          </a:solidFill>
                        </a:rPr>
                        <a:t>回まで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dirty="0">
                          <a:solidFill>
                            <a:sysClr val="windowText" lastClr="000000"/>
                          </a:solidFill>
                        </a:rPr>
                        <a:t>歯科医師居宅療養管理指導費　</a:t>
                      </a:r>
                      <a:r>
                        <a:rPr kumimoji="1" lang="en-US" altLang="ja-JP" dirty="0">
                          <a:solidFill>
                            <a:sysClr val="windowText" lastClr="000000"/>
                          </a:solidFill>
                        </a:rPr>
                        <a:t>Ⅰ</a:t>
                      </a:r>
                    </a:p>
                    <a:p>
                      <a:r>
                        <a:rPr kumimoji="1" lang="ja-JP" altLang="en-US" dirty="0">
                          <a:solidFill>
                            <a:sysClr val="windowText" lastClr="000000"/>
                          </a:solidFill>
                        </a:rPr>
                        <a:t>歯科医師介護予防居宅療養管理指導費　</a:t>
                      </a:r>
                      <a:r>
                        <a:rPr kumimoji="1" lang="en-US" altLang="ja-JP" dirty="0">
                          <a:solidFill>
                            <a:sysClr val="windowText" lastClr="000000"/>
                          </a:solidFill>
                        </a:rPr>
                        <a:t>Ⅰ</a:t>
                      </a:r>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0212527"/>
                  </a:ext>
                </a:extLst>
              </a:tr>
              <a:tr h="638076">
                <a:tc vMerge="1">
                  <a:txBody>
                    <a:bodyPr/>
                    <a:lstStyle/>
                    <a:p>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dirty="0">
                          <a:solidFill>
                            <a:sysClr val="windowText" lastClr="000000"/>
                          </a:solidFill>
                        </a:rPr>
                        <a:t>2</a:t>
                      </a:r>
                      <a:r>
                        <a:rPr kumimoji="1" lang="ja-JP" altLang="en-US" dirty="0">
                          <a:solidFill>
                            <a:sysClr val="windowText" lastClr="000000"/>
                          </a:solidFill>
                        </a:rPr>
                        <a:t>人～</a:t>
                      </a:r>
                      <a:r>
                        <a:rPr kumimoji="1" lang="en-US" altLang="ja-JP" dirty="0">
                          <a:solidFill>
                            <a:sysClr val="windowText" lastClr="000000"/>
                          </a:solidFill>
                        </a:rPr>
                        <a:t>9</a:t>
                      </a:r>
                    </a:p>
                    <a:p>
                      <a:r>
                        <a:rPr kumimoji="1" lang="ja-JP" altLang="en-US" dirty="0">
                          <a:solidFill>
                            <a:sysClr val="windowText" lastClr="000000"/>
                          </a:solidFill>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dirty="0">
                          <a:solidFill>
                            <a:sysClr val="windowText" lastClr="000000"/>
                          </a:solidFill>
                        </a:rPr>
                        <a:t>　</a:t>
                      </a:r>
                      <a:r>
                        <a:rPr kumimoji="1" lang="en-US" altLang="ja-JP" dirty="0">
                          <a:solidFill>
                            <a:sysClr val="windowText" lastClr="000000"/>
                          </a:solidFill>
                        </a:rPr>
                        <a:t>486</a:t>
                      </a:r>
                      <a:r>
                        <a:rPr kumimoji="1" lang="ja-JP" altLang="en-US" dirty="0">
                          <a:solidFill>
                            <a:sysClr val="windowText" lastClr="00000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dirty="0">
                          <a:solidFill>
                            <a:sysClr val="windowText" lastClr="000000"/>
                          </a:solidFill>
                        </a:rPr>
                        <a:t>歯科医師居宅療養管理指導費　</a:t>
                      </a:r>
                      <a:r>
                        <a:rPr kumimoji="1" lang="en-US" altLang="ja-JP" dirty="0">
                          <a:solidFill>
                            <a:sysClr val="windowText" lastClr="000000"/>
                          </a:solidFill>
                        </a:rPr>
                        <a:t>Ⅱ</a:t>
                      </a:r>
                    </a:p>
                    <a:p>
                      <a:r>
                        <a:rPr kumimoji="1" lang="ja-JP" altLang="en-US" dirty="0">
                          <a:solidFill>
                            <a:sysClr val="windowText" lastClr="000000"/>
                          </a:solidFill>
                        </a:rPr>
                        <a:t>歯科医師介護予防居宅療養管理指導費　</a:t>
                      </a:r>
                      <a:r>
                        <a:rPr kumimoji="1" lang="en-US" altLang="ja-JP" dirty="0">
                          <a:solidFill>
                            <a:sysClr val="windowText" lastClr="000000"/>
                          </a:solidFill>
                        </a:rPr>
                        <a:t>Ⅱ</a:t>
                      </a:r>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392350"/>
                  </a:ext>
                </a:extLst>
              </a:tr>
              <a:tr h="638076">
                <a:tc vMerge="1">
                  <a:txBody>
                    <a:bodyPr/>
                    <a:lstStyle/>
                    <a:p>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dirty="0">
                          <a:solidFill>
                            <a:sysClr val="windowText" lastClr="000000"/>
                          </a:solidFill>
                        </a:rPr>
                        <a:t>10</a:t>
                      </a:r>
                      <a:r>
                        <a:rPr kumimoji="1" lang="ja-JP" altLang="en-US" dirty="0">
                          <a:solidFill>
                            <a:sysClr val="windowText" lastClr="000000"/>
                          </a:solidFill>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dirty="0">
                          <a:solidFill>
                            <a:sysClr val="windowText" lastClr="000000"/>
                          </a:solidFill>
                        </a:rPr>
                        <a:t>　</a:t>
                      </a:r>
                      <a:r>
                        <a:rPr kumimoji="1" lang="en-US" altLang="ja-JP" dirty="0">
                          <a:solidFill>
                            <a:sysClr val="windowText" lastClr="000000"/>
                          </a:solidFill>
                        </a:rPr>
                        <a:t>440</a:t>
                      </a:r>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dirty="0">
                          <a:solidFill>
                            <a:sysClr val="windowText" lastClr="000000"/>
                          </a:solidFill>
                        </a:rPr>
                        <a:t>歯科医師居宅療養管理指導費　</a:t>
                      </a:r>
                      <a:r>
                        <a:rPr kumimoji="1" lang="en-US" altLang="ja-JP" dirty="0">
                          <a:solidFill>
                            <a:sysClr val="windowText" lastClr="000000"/>
                          </a:solidFill>
                        </a:rPr>
                        <a:t>Ⅲ</a:t>
                      </a:r>
                    </a:p>
                    <a:p>
                      <a:r>
                        <a:rPr kumimoji="1" lang="ja-JP" altLang="en-US" dirty="0">
                          <a:solidFill>
                            <a:sysClr val="windowText" lastClr="000000"/>
                          </a:solidFill>
                        </a:rPr>
                        <a:t>歯科医師介護予防居宅療養管理指導費　</a:t>
                      </a:r>
                      <a:r>
                        <a:rPr kumimoji="1" lang="en-US" altLang="ja-JP" dirty="0">
                          <a:solidFill>
                            <a:sysClr val="windowText" lastClr="000000"/>
                          </a:solidFill>
                        </a:rPr>
                        <a:t>Ⅲ</a:t>
                      </a:r>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8283656"/>
                  </a:ext>
                </a:extLst>
              </a:tr>
              <a:tr h="638076">
                <a:tc rowSpan="3">
                  <a:txBody>
                    <a:bodyPr/>
                    <a:lstStyle/>
                    <a:p>
                      <a:endParaRPr kumimoji="1" lang="en-US" altLang="ja-JP" dirty="0">
                        <a:solidFill>
                          <a:sysClr val="windowText" lastClr="000000"/>
                        </a:solidFill>
                      </a:endParaRPr>
                    </a:p>
                    <a:p>
                      <a:endParaRPr kumimoji="1" lang="en-US" altLang="ja-JP" dirty="0">
                        <a:solidFill>
                          <a:sysClr val="windowText" lastClr="000000"/>
                        </a:solidFill>
                      </a:endParaRPr>
                    </a:p>
                    <a:p>
                      <a:r>
                        <a:rPr kumimoji="1" lang="ja-JP" altLang="en-US" dirty="0">
                          <a:solidFill>
                            <a:sysClr val="windowText" lastClr="000000"/>
                          </a:solidFill>
                        </a:rPr>
                        <a:t>歯科衛生士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dirty="0">
                          <a:solidFill>
                            <a:sysClr val="windowText" lastClr="000000"/>
                          </a:solidFill>
                        </a:rPr>
                        <a:t>　</a:t>
                      </a:r>
                      <a:r>
                        <a:rPr kumimoji="1" lang="en-US" altLang="ja-JP" dirty="0">
                          <a:solidFill>
                            <a:sysClr val="windowText" lastClr="000000"/>
                          </a:solidFill>
                        </a:rPr>
                        <a:t>1</a:t>
                      </a:r>
                      <a:r>
                        <a:rPr kumimoji="1" lang="ja-JP" altLang="en-US" dirty="0">
                          <a:solidFill>
                            <a:sysClr val="windowText" lastClr="000000"/>
                          </a:solidFill>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dirty="0">
                          <a:solidFill>
                            <a:sysClr val="windowText" lastClr="000000"/>
                          </a:solidFill>
                        </a:rPr>
                        <a:t>　</a:t>
                      </a:r>
                      <a:r>
                        <a:rPr kumimoji="1" lang="en-US" altLang="ja-JP" dirty="0">
                          <a:solidFill>
                            <a:sysClr val="windowText" lastClr="000000"/>
                          </a:solidFill>
                        </a:rPr>
                        <a:t>361</a:t>
                      </a:r>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r>
                        <a:rPr kumimoji="1" lang="ja-JP" altLang="en-US" dirty="0">
                          <a:solidFill>
                            <a:sysClr val="windowText" lastClr="000000"/>
                          </a:solidFill>
                        </a:rPr>
                        <a:t>　</a:t>
                      </a:r>
                      <a:endParaRPr kumimoji="1" lang="en-US" altLang="ja-JP" dirty="0">
                        <a:solidFill>
                          <a:sysClr val="windowText" lastClr="000000"/>
                        </a:solidFill>
                      </a:endParaRPr>
                    </a:p>
                    <a:p>
                      <a:endParaRPr kumimoji="1" lang="en-US" altLang="ja-JP" dirty="0">
                        <a:solidFill>
                          <a:sysClr val="windowText" lastClr="000000"/>
                        </a:solidFill>
                      </a:endParaRPr>
                    </a:p>
                    <a:p>
                      <a:r>
                        <a:rPr kumimoji="1" lang="ja-JP" altLang="en-US" dirty="0">
                          <a:solidFill>
                            <a:sysClr val="windowText" lastClr="000000"/>
                          </a:solidFill>
                        </a:rPr>
                        <a:t>月</a:t>
                      </a:r>
                      <a:r>
                        <a:rPr kumimoji="1" lang="en-US" altLang="ja-JP" dirty="0">
                          <a:solidFill>
                            <a:sysClr val="windowText" lastClr="000000"/>
                          </a:solidFill>
                        </a:rPr>
                        <a:t>4</a:t>
                      </a:r>
                      <a:r>
                        <a:rPr kumimoji="1" lang="ja-JP" altLang="en-US" dirty="0">
                          <a:solidFill>
                            <a:sysClr val="windowText" lastClr="000000"/>
                          </a:solidFill>
                        </a:rPr>
                        <a:t>回まで</a:t>
                      </a:r>
                      <a:endParaRPr kumimoji="1" lang="en-US" altLang="ja-JP"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dirty="0">
                          <a:solidFill>
                            <a:sysClr val="windowText" lastClr="000000"/>
                          </a:solidFill>
                        </a:rPr>
                        <a:t>歯科衛生士居宅療養管理指導費　</a:t>
                      </a:r>
                      <a:r>
                        <a:rPr kumimoji="1" lang="en-US" altLang="ja-JP" dirty="0">
                          <a:solidFill>
                            <a:sysClr val="windowText" lastClr="000000"/>
                          </a:solidFill>
                        </a:rPr>
                        <a:t>Ⅰ</a:t>
                      </a:r>
                    </a:p>
                    <a:p>
                      <a:r>
                        <a:rPr kumimoji="1" lang="ja-JP" altLang="en-US" dirty="0">
                          <a:solidFill>
                            <a:sysClr val="windowText" lastClr="000000"/>
                          </a:solidFill>
                        </a:rPr>
                        <a:t>歯科衛生士介護予防居宅療養管理指導費　</a:t>
                      </a:r>
                      <a:r>
                        <a:rPr kumimoji="1" lang="en-US" altLang="ja-JP" dirty="0">
                          <a:solidFill>
                            <a:sysClr val="windowText" lastClr="000000"/>
                          </a:solidFill>
                        </a:rPr>
                        <a:t>Ⅰ</a:t>
                      </a:r>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4588969"/>
                  </a:ext>
                </a:extLst>
              </a:tr>
              <a:tr h="638076">
                <a:tc vMerge="1">
                  <a:txBody>
                    <a:bodyPr/>
                    <a:lstStyle/>
                    <a:p>
                      <a:endParaRPr kumimoji="1" lang="ja-JP" alt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dirty="0">
                          <a:solidFill>
                            <a:sysClr val="windowText" lastClr="000000"/>
                          </a:solidFill>
                        </a:rPr>
                        <a:t>2</a:t>
                      </a:r>
                      <a:r>
                        <a:rPr kumimoji="1" lang="ja-JP" altLang="en-US" dirty="0">
                          <a:solidFill>
                            <a:sysClr val="windowText" lastClr="000000"/>
                          </a:solidFill>
                        </a:rPr>
                        <a:t>人～</a:t>
                      </a:r>
                      <a:r>
                        <a:rPr kumimoji="1" lang="en-US" altLang="ja-JP" dirty="0">
                          <a:solidFill>
                            <a:sysClr val="windowText" lastClr="000000"/>
                          </a:solidFill>
                        </a:rPr>
                        <a:t>9</a:t>
                      </a:r>
                      <a:r>
                        <a:rPr kumimoji="1" lang="ja-JP" altLang="en-US" dirty="0">
                          <a:solidFill>
                            <a:sysClr val="windowText" lastClr="000000"/>
                          </a:solidFill>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dirty="0">
                          <a:solidFill>
                            <a:sysClr val="windowText" lastClr="000000"/>
                          </a:solidFill>
                        </a:rPr>
                        <a:t>　</a:t>
                      </a:r>
                      <a:r>
                        <a:rPr kumimoji="1" lang="en-US" altLang="ja-JP" dirty="0">
                          <a:solidFill>
                            <a:sysClr val="windowText" lastClr="000000"/>
                          </a:solidFill>
                        </a:rPr>
                        <a:t>325</a:t>
                      </a:r>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dirty="0">
                          <a:solidFill>
                            <a:sysClr val="windowText" lastClr="000000"/>
                          </a:solidFill>
                        </a:rPr>
                        <a:t>歯科衛生士居宅療養管理指導費　</a:t>
                      </a:r>
                      <a:r>
                        <a:rPr kumimoji="1" lang="en-US" altLang="ja-JP" dirty="0">
                          <a:solidFill>
                            <a:sysClr val="windowText" lastClr="000000"/>
                          </a:solidFill>
                        </a:rPr>
                        <a:t>Ⅱ</a:t>
                      </a:r>
                    </a:p>
                    <a:p>
                      <a:r>
                        <a:rPr kumimoji="1" lang="ja-JP" altLang="en-US" dirty="0">
                          <a:solidFill>
                            <a:sysClr val="windowText" lastClr="000000"/>
                          </a:solidFill>
                        </a:rPr>
                        <a:t>歯科衛生士介護予防居宅療養管理指導費　</a:t>
                      </a:r>
                      <a:r>
                        <a:rPr kumimoji="1" lang="en-US" altLang="ja-JP" dirty="0">
                          <a:solidFill>
                            <a:sysClr val="windowText" lastClr="000000"/>
                          </a:solidFill>
                        </a:rPr>
                        <a:t>Ⅱ</a:t>
                      </a:r>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8400974"/>
                  </a:ext>
                </a:extLst>
              </a:tr>
              <a:tr h="638076">
                <a:tc vMerge="1">
                  <a:txBody>
                    <a:bodyPr/>
                    <a:lstStyle/>
                    <a:p>
                      <a:endParaRPr kumimoji="1" lang="ja-JP" alt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dirty="0">
                          <a:solidFill>
                            <a:sysClr val="windowText" lastClr="000000"/>
                          </a:solidFill>
                        </a:rPr>
                        <a:t>10</a:t>
                      </a:r>
                      <a:r>
                        <a:rPr kumimoji="1" lang="ja-JP" altLang="en-US" dirty="0">
                          <a:solidFill>
                            <a:sysClr val="windowText" lastClr="000000"/>
                          </a:solidFill>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dirty="0">
                          <a:solidFill>
                            <a:sysClr val="windowText" lastClr="000000"/>
                          </a:solidFill>
                        </a:rPr>
                        <a:t>　</a:t>
                      </a:r>
                      <a:r>
                        <a:rPr kumimoji="1" lang="en-US" altLang="ja-JP" dirty="0">
                          <a:solidFill>
                            <a:sysClr val="windowText" lastClr="000000"/>
                          </a:solidFill>
                        </a:rPr>
                        <a:t>294</a:t>
                      </a:r>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dirty="0">
                          <a:solidFill>
                            <a:sysClr val="windowText" lastClr="000000"/>
                          </a:solidFill>
                        </a:rPr>
                        <a:t>歯科衛生士居宅療養管理指導費　</a:t>
                      </a:r>
                      <a:r>
                        <a:rPr kumimoji="1" lang="en-US" altLang="ja-JP" dirty="0">
                          <a:solidFill>
                            <a:sysClr val="windowText" lastClr="000000"/>
                          </a:solidFill>
                        </a:rPr>
                        <a:t>Ⅲ</a:t>
                      </a:r>
                    </a:p>
                    <a:p>
                      <a:r>
                        <a:rPr kumimoji="1" lang="ja-JP" altLang="en-US" dirty="0">
                          <a:solidFill>
                            <a:sysClr val="windowText" lastClr="000000"/>
                          </a:solidFill>
                        </a:rPr>
                        <a:t>歯科衛生士介護予防居宅療養管理指導費　</a:t>
                      </a:r>
                      <a:r>
                        <a:rPr kumimoji="1" lang="en-US" altLang="ja-JP" dirty="0">
                          <a:solidFill>
                            <a:sysClr val="windowText" lastClr="000000"/>
                          </a:solidFill>
                        </a:rPr>
                        <a:t>Ⅲ</a:t>
                      </a:r>
                      <a:endParaRPr kumimoji="1" lang="ja-JP"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0659926"/>
                  </a:ext>
                </a:extLst>
              </a:tr>
            </a:tbl>
          </a:graphicData>
        </a:graphic>
      </p:graphicFrame>
    </p:spTree>
    <p:extLst>
      <p:ext uri="{BB962C8B-B14F-4D97-AF65-F5344CB8AC3E}">
        <p14:creationId xmlns:p14="http://schemas.microsoft.com/office/powerpoint/2010/main" val="3695887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oyotaka\Desktop\DSC_01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463" y="-507450"/>
            <a:ext cx="4605980" cy="818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391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oyotaka\Desktop\DSC_01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732" y="-4591"/>
            <a:ext cx="3971108" cy="7059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014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参考資料</a:t>
            </a:r>
          </a:p>
        </p:txBody>
      </p:sp>
      <p:sp>
        <p:nvSpPr>
          <p:cNvPr id="3" name="サブタイトル 2"/>
          <p:cNvSpPr>
            <a:spLocks noGrp="1"/>
          </p:cNvSpPr>
          <p:nvPr>
            <p:ph type="subTitle" idx="1"/>
          </p:nvPr>
        </p:nvSpPr>
        <p:spPr/>
        <p:txBody>
          <a:bodyPr/>
          <a:lstStyle/>
          <a:p>
            <a:endParaRPr kumimoji="1" lang="ja-JP" altLang="en-US"/>
          </a:p>
        </p:txBody>
      </p:sp>
      <p:pic>
        <p:nvPicPr>
          <p:cNvPr id="5" name="図 4">
            <a:extLst>
              <a:ext uri="{FF2B5EF4-FFF2-40B4-BE49-F238E27FC236}">
                <a16:creationId xmlns:a16="http://schemas.microsoft.com/office/drawing/2014/main" id="{969EBC40-DE3E-4711-B0F2-FC6172DD2A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927525" y="1400513"/>
            <a:ext cx="8066656" cy="4537494"/>
          </a:xfrm>
          <a:prstGeom prst="rect">
            <a:avLst/>
          </a:prstGeom>
        </p:spPr>
      </p:pic>
    </p:spTree>
    <p:extLst>
      <p:ext uri="{BB962C8B-B14F-4D97-AF65-F5344CB8AC3E}">
        <p14:creationId xmlns:p14="http://schemas.microsoft.com/office/powerpoint/2010/main" val="1499230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oyotaka\Desktop\11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486" y="-536328"/>
            <a:ext cx="4728754" cy="840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080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手紙&#10;&#10;自動的に生成された説明">
            <a:extLst>
              <a:ext uri="{FF2B5EF4-FFF2-40B4-BE49-F238E27FC236}">
                <a16:creationId xmlns:a16="http://schemas.microsoft.com/office/drawing/2014/main" id="{61071B33-16CB-4331-835F-B8E2222296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09947" y="1158015"/>
            <a:ext cx="8772105" cy="4934309"/>
          </a:xfrm>
          <a:prstGeom prst="rect">
            <a:avLst/>
          </a:prstGeom>
        </p:spPr>
      </p:pic>
    </p:spTree>
    <p:extLst>
      <p:ext uri="{BB962C8B-B14F-4D97-AF65-F5344CB8AC3E}">
        <p14:creationId xmlns:p14="http://schemas.microsoft.com/office/powerpoint/2010/main" val="32339378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BA537E-074F-423E-A0B7-3C61102A9734}"/>
              </a:ext>
            </a:extLst>
          </p:cNvPr>
          <p:cNvSpPr>
            <a:spLocks noGrp="1"/>
          </p:cNvSpPr>
          <p:nvPr>
            <p:ph type="title"/>
          </p:nvPr>
        </p:nvSpPr>
        <p:spPr/>
        <p:txBody>
          <a:bodyPr/>
          <a:lstStyle/>
          <a:p>
            <a:r>
              <a:rPr lang="ja-JP" altLang="en-US" dirty="0"/>
              <a:t>居宅療養管理指導運営規定と居宅管理指導重要事項説明書について</a:t>
            </a:r>
          </a:p>
        </p:txBody>
      </p:sp>
      <p:sp>
        <p:nvSpPr>
          <p:cNvPr id="3" name="コンテンツ プレースホルダー 2">
            <a:extLst>
              <a:ext uri="{FF2B5EF4-FFF2-40B4-BE49-F238E27FC236}">
                <a16:creationId xmlns:a16="http://schemas.microsoft.com/office/drawing/2014/main" id="{0507202C-D8ED-4E4D-820B-F06A00115EE8}"/>
              </a:ext>
            </a:extLst>
          </p:cNvPr>
          <p:cNvSpPr>
            <a:spLocks noGrp="1"/>
          </p:cNvSpPr>
          <p:nvPr>
            <p:ph idx="1"/>
          </p:nvPr>
        </p:nvSpPr>
        <p:spPr/>
        <p:txBody>
          <a:bodyPr/>
          <a:lstStyle/>
          <a:p>
            <a:r>
              <a:rPr lang="ja-JP" altLang="en-US" dirty="0"/>
              <a:t>利用者もしくはその家族等に「居宅療養管理指導運営規程」</a:t>
            </a:r>
            <a:endParaRPr lang="en-US" altLang="ja-JP" dirty="0"/>
          </a:p>
          <a:p>
            <a:pPr marL="0" indent="0">
              <a:buNone/>
            </a:pPr>
            <a:r>
              <a:rPr lang="ja-JP" altLang="en-US" dirty="0"/>
              <a:t>と「居宅療養管理指導重要事項説明書」を示して同意を得な</a:t>
            </a:r>
            <a:endParaRPr lang="en-US" altLang="ja-JP" dirty="0"/>
          </a:p>
          <a:p>
            <a:pPr marL="0" indent="0">
              <a:buNone/>
            </a:pPr>
            <a:r>
              <a:rPr lang="ja-JP" altLang="en-US" dirty="0"/>
              <a:t>ければならないようです。（昨日気が付きました）</a:t>
            </a:r>
            <a:endParaRPr lang="en-US" altLang="ja-JP" dirty="0"/>
          </a:p>
          <a:p>
            <a:pPr marL="0" indent="0">
              <a:buNone/>
            </a:pPr>
            <a:r>
              <a:rPr lang="ja-JP" altLang="en-US" dirty="0"/>
              <a:t>　これに関してはモリタの</a:t>
            </a:r>
            <a:r>
              <a:rPr lang="en-US" altLang="ja-JP" dirty="0"/>
              <a:t>HP</a:t>
            </a:r>
            <a:r>
              <a:rPr lang="ja-JP" altLang="en-US" dirty="0"/>
              <a:t>に例が載っていますので、それを参考にして作成してください。</a:t>
            </a:r>
            <a:endParaRPr lang="en-US" altLang="ja-JP" dirty="0"/>
          </a:p>
          <a:p>
            <a:pPr marL="0" indent="0">
              <a:buNone/>
            </a:pPr>
            <a:r>
              <a:rPr lang="ja-JP" altLang="en-US" dirty="0"/>
              <a:t>　また、参考資料にもひな形が載っていますのでそれに沿って自作したものをラインにあげますのでもうしばらくお待ちください。</a:t>
            </a:r>
            <a:endParaRPr lang="en-US" altLang="ja-JP" dirty="0"/>
          </a:p>
          <a:p>
            <a:pPr marL="0" indent="0">
              <a:buNone/>
            </a:pPr>
            <a:endParaRPr lang="en-US" altLang="ja-JP" dirty="0"/>
          </a:p>
        </p:txBody>
      </p:sp>
    </p:spTree>
    <p:extLst>
      <p:ext uri="{BB962C8B-B14F-4D97-AF65-F5344CB8AC3E}">
        <p14:creationId xmlns:p14="http://schemas.microsoft.com/office/powerpoint/2010/main" val="3012516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25"/>
            <a:ext cx="10515600" cy="1325563"/>
          </a:xfrm>
        </p:spPr>
        <p:txBody>
          <a:bodyPr/>
          <a:lstStyle/>
          <a:p>
            <a:r>
              <a:rPr lang="ja-JP" altLang="en-US" dirty="0"/>
              <a:t>私が調べられたことはここまでです。</a:t>
            </a:r>
            <a:endParaRPr kumimoji="1" lang="ja-JP" altLang="en-US" dirty="0"/>
          </a:p>
        </p:txBody>
      </p:sp>
      <p:sp>
        <p:nvSpPr>
          <p:cNvPr id="3" name="コンテンツ プレースホルダー 2"/>
          <p:cNvSpPr>
            <a:spLocks noGrp="1"/>
          </p:cNvSpPr>
          <p:nvPr>
            <p:ph idx="4294967295"/>
          </p:nvPr>
        </p:nvSpPr>
        <p:spPr>
          <a:xfrm>
            <a:off x="0" y="1825625"/>
            <a:ext cx="10515600" cy="4351338"/>
          </a:xfrm>
        </p:spPr>
        <p:txBody>
          <a:bodyPr/>
          <a:lstStyle/>
          <a:p>
            <a:pPr marL="0" indent="0">
              <a:buNone/>
            </a:pPr>
            <a:r>
              <a:rPr kumimoji="1" lang="ja-JP" altLang="en-US" dirty="0"/>
              <a:t>ご清聴ありがとうございました。</a:t>
            </a:r>
          </a:p>
        </p:txBody>
      </p:sp>
    </p:spTree>
    <p:extLst>
      <p:ext uri="{BB962C8B-B14F-4D97-AF65-F5344CB8AC3E}">
        <p14:creationId xmlns:p14="http://schemas.microsoft.com/office/powerpoint/2010/main" val="2385236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指導管理料の対比表</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838669211"/>
              </p:ext>
            </p:extLst>
          </p:nvPr>
        </p:nvGraphicFramePr>
        <p:xfrm>
          <a:off x="838200" y="1825625"/>
          <a:ext cx="10515600" cy="384556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r>
                        <a:rPr kumimoji="1" lang="ja-JP" altLang="en-US" dirty="0"/>
                        <a:t>　　　外来診療</a:t>
                      </a:r>
                    </a:p>
                  </a:txBody>
                  <a:tcPr/>
                </a:tc>
                <a:tc>
                  <a:txBody>
                    <a:bodyPr/>
                    <a:lstStyle/>
                    <a:p>
                      <a:r>
                        <a:rPr kumimoji="1" lang="ja-JP" altLang="en-US" dirty="0"/>
                        <a:t>訪問診療（医療請求）</a:t>
                      </a:r>
                    </a:p>
                  </a:txBody>
                  <a:tcPr/>
                </a:tc>
                <a:tc>
                  <a:txBody>
                    <a:bodyPr/>
                    <a:lstStyle/>
                    <a:p>
                      <a:r>
                        <a:rPr kumimoji="1" lang="ja-JP" altLang="en-US" dirty="0"/>
                        <a:t>訪問診療（介護請求）</a:t>
                      </a:r>
                    </a:p>
                  </a:txBody>
                  <a:tcPr/>
                </a:tc>
                <a:extLst>
                  <a:ext uri="{0D108BD9-81ED-4DB2-BD59-A6C34878D82A}">
                    <a16:rowId xmlns:a16="http://schemas.microsoft.com/office/drawing/2014/main" val="10000"/>
                  </a:ext>
                </a:extLst>
              </a:tr>
              <a:tr h="370840">
                <a:tc>
                  <a:txBody>
                    <a:bodyPr/>
                    <a:lstStyle/>
                    <a:p>
                      <a:r>
                        <a:rPr kumimoji="1" lang="ja-JP" altLang="en-US" dirty="0"/>
                        <a:t>歯科疾患管理料　初診月</a:t>
                      </a:r>
                      <a:r>
                        <a:rPr kumimoji="1" lang="en-US" altLang="ja-JP" dirty="0"/>
                        <a:t>80</a:t>
                      </a:r>
                      <a:r>
                        <a:rPr kumimoji="1" lang="ja-JP" altLang="en-US" dirty="0"/>
                        <a:t>点</a:t>
                      </a:r>
                      <a:endParaRPr kumimoji="1" lang="en-US" altLang="ja-JP" dirty="0"/>
                    </a:p>
                    <a:p>
                      <a:r>
                        <a:rPr kumimoji="1" lang="ja-JP" altLang="en-US" dirty="0"/>
                        <a:t>　　　　　　　　再診月</a:t>
                      </a:r>
                      <a:r>
                        <a:rPr kumimoji="1" lang="en-US" altLang="ja-JP" dirty="0"/>
                        <a:t>100</a:t>
                      </a:r>
                      <a:r>
                        <a:rPr kumimoji="1" lang="ja-JP" altLang="en-US" dirty="0"/>
                        <a:t>点</a:t>
                      </a:r>
                      <a:endParaRPr kumimoji="1" lang="en-US" altLang="ja-JP" dirty="0"/>
                    </a:p>
                    <a:p>
                      <a:endParaRPr kumimoji="1" lang="en-US" altLang="ja-JP" dirty="0"/>
                    </a:p>
                    <a:p>
                      <a:endParaRPr kumimoji="1" lang="en-US" altLang="ja-JP" dirty="0"/>
                    </a:p>
                    <a:p>
                      <a:r>
                        <a:rPr kumimoji="1" lang="ja-JP" altLang="en-US" dirty="0"/>
                        <a:t>　　　月</a:t>
                      </a:r>
                      <a:r>
                        <a:rPr kumimoji="1" lang="en-US" altLang="ja-JP" dirty="0"/>
                        <a:t>1</a:t>
                      </a:r>
                      <a:r>
                        <a:rPr kumimoji="1" lang="ja-JP" altLang="en-US" dirty="0"/>
                        <a:t>回算定</a:t>
                      </a:r>
                    </a:p>
                  </a:txBody>
                  <a:tcPr/>
                </a:tc>
                <a:tc>
                  <a:txBody>
                    <a:bodyPr/>
                    <a:lstStyle/>
                    <a:p>
                      <a:r>
                        <a:rPr kumimoji="1" lang="ja-JP" altLang="en-US" dirty="0"/>
                        <a:t>歯科疾患在宅療養管理料</a:t>
                      </a:r>
                      <a:endParaRPr kumimoji="1" lang="en-US" altLang="ja-JP" dirty="0"/>
                    </a:p>
                    <a:p>
                      <a:r>
                        <a:rPr kumimoji="1" lang="ja-JP" altLang="en-US" dirty="0"/>
                        <a:t>　歯援診１　</a:t>
                      </a:r>
                      <a:r>
                        <a:rPr kumimoji="1" lang="en-US" altLang="ja-JP" dirty="0"/>
                        <a:t>320</a:t>
                      </a:r>
                      <a:r>
                        <a:rPr kumimoji="1" lang="ja-JP" altLang="en-US" dirty="0"/>
                        <a:t>点</a:t>
                      </a:r>
                      <a:endParaRPr kumimoji="1" lang="en-US" altLang="ja-JP" dirty="0"/>
                    </a:p>
                    <a:p>
                      <a:r>
                        <a:rPr kumimoji="1" lang="ja-JP" altLang="en-US" dirty="0"/>
                        <a:t>　歯援診２　</a:t>
                      </a:r>
                      <a:r>
                        <a:rPr kumimoji="1" lang="en-US" altLang="ja-JP" dirty="0"/>
                        <a:t>250</a:t>
                      </a:r>
                      <a:r>
                        <a:rPr kumimoji="1" lang="ja-JP" altLang="en-US" dirty="0"/>
                        <a:t>点</a:t>
                      </a:r>
                      <a:endParaRPr kumimoji="1" lang="en-US" altLang="ja-JP" dirty="0"/>
                    </a:p>
                    <a:p>
                      <a:r>
                        <a:rPr kumimoji="1" lang="ja-JP" altLang="en-US" dirty="0"/>
                        <a:t>　それ以外　</a:t>
                      </a:r>
                      <a:r>
                        <a:rPr kumimoji="1" lang="en-US" altLang="ja-JP" dirty="0"/>
                        <a:t>200</a:t>
                      </a:r>
                      <a:r>
                        <a:rPr kumimoji="1" lang="ja-JP" altLang="en-US" dirty="0"/>
                        <a:t>点</a:t>
                      </a:r>
                      <a:endParaRPr kumimoji="1" lang="en-US" altLang="ja-JP" dirty="0"/>
                    </a:p>
                    <a:p>
                      <a:r>
                        <a:rPr kumimoji="1" lang="ja-JP" altLang="en-US" dirty="0"/>
                        <a:t>　月</a:t>
                      </a:r>
                      <a:r>
                        <a:rPr kumimoji="1" lang="en-US" altLang="ja-JP" dirty="0"/>
                        <a:t>1</a:t>
                      </a:r>
                      <a:r>
                        <a:rPr kumimoji="1" lang="ja-JP" altLang="en-US" dirty="0"/>
                        <a:t>回算定</a:t>
                      </a:r>
                    </a:p>
                  </a:txBody>
                  <a:tcPr/>
                </a:tc>
                <a:tc>
                  <a:txBody>
                    <a:bodyPr/>
                    <a:lstStyle/>
                    <a:p>
                      <a:r>
                        <a:rPr kumimoji="1" lang="ja-JP" altLang="en-US" dirty="0"/>
                        <a:t>居宅療養管理指導費</a:t>
                      </a:r>
                      <a:endParaRPr kumimoji="1" lang="en-US" altLang="ja-JP" dirty="0"/>
                    </a:p>
                    <a:p>
                      <a:r>
                        <a:rPr kumimoji="1" lang="ja-JP" altLang="en-US" dirty="0"/>
                        <a:t>　単一建物</a:t>
                      </a:r>
                      <a:r>
                        <a:rPr kumimoji="1" lang="en-US" altLang="ja-JP" dirty="0"/>
                        <a:t>1</a:t>
                      </a:r>
                      <a:r>
                        <a:rPr kumimoji="1" lang="ja-JP" altLang="en-US" dirty="0"/>
                        <a:t>人　　　</a:t>
                      </a:r>
                      <a:r>
                        <a:rPr kumimoji="1" lang="en-US" altLang="ja-JP" dirty="0"/>
                        <a:t>516</a:t>
                      </a:r>
                      <a:r>
                        <a:rPr kumimoji="1" lang="ja-JP" altLang="en-US" dirty="0"/>
                        <a:t>単位</a:t>
                      </a:r>
                      <a:endParaRPr kumimoji="1" lang="en-US" altLang="ja-JP" dirty="0"/>
                    </a:p>
                    <a:p>
                      <a:r>
                        <a:rPr kumimoji="1" lang="ja-JP" altLang="en-US" dirty="0"/>
                        <a:t>　単一建物</a:t>
                      </a:r>
                      <a:r>
                        <a:rPr kumimoji="1" lang="en-US" altLang="ja-JP" dirty="0"/>
                        <a:t>2</a:t>
                      </a:r>
                      <a:r>
                        <a:rPr kumimoji="1" lang="ja-JP" altLang="en-US" dirty="0"/>
                        <a:t>～</a:t>
                      </a:r>
                      <a:r>
                        <a:rPr kumimoji="1" lang="en-US" altLang="ja-JP" dirty="0"/>
                        <a:t>9</a:t>
                      </a:r>
                      <a:r>
                        <a:rPr kumimoji="1" lang="ja-JP" altLang="en-US" dirty="0"/>
                        <a:t>人　</a:t>
                      </a:r>
                      <a:r>
                        <a:rPr kumimoji="1" lang="ja-JP" altLang="en-US" baseline="0" dirty="0"/>
                        <a:t> </a:t>
                      </a:r>
                      <a:r>
                        <a:rPr kumimoji="1" lang="en-US" altLang="ja-JP" dirty="0"/>
                        <a:t>485</a:t>
                      </a:r>
                      <a:r>
                        <a:rPr kumimoji="1" lang="ja-JP" altLang="en-US" dirty="0"/>
                        <a:t>単位</a:t>
                      </a:r>
                      <a:endParaRPr kumimoji="1" lang="en-US" altLang="ja-JP" dirty="0"/>
                    </a:p>
                    <a:p>
                      <a:r>
                        <a:rPr kumimoji="1" lang="ja-JP" altLang="en-US" dirty="0"/>
                        <a:t>　単一建物</a:t>
                      </a:r>
                      <a:r>
                        <a:rPr kumimoji="1" lang="en-US" altLang="ja-JP" dirty="0"/>
                        <a:t>10</a:t>
                      </a:r>
                      <a:r>
                        <a:rPr kumimoji="1" lang="ja-JP" altLang="en-US" dirty="0"/>
                        <a:t>人～　 </a:t>
                      </a:r>
                      <a:r>
                        <a:rPr kumimoji="1" lang="en-US" altLang="ja-JP" dirty="0"/>
                        <a:t>440</a:t>
                      </a:r>
                      <a:r>
                        <a:rPr kumimoji="1" lang="ja-JP" altLang="en-US" dirty="0"/>
                        <a:t>単位</a:t>
                      </a:r>
                      <a:endParaRPr kumimoji="1" lang="en-US" altLang="ja-JP" dirty="0"/>
                    </a:p>
                    <a:p>
                      <a:r>
                        <a:rPr kumimoji="1" lang="ja-JP" altLang="en-US" dirty="0"/>
                        <a:t>　月</a:t>
                      </a:r>
                      <a:r>
                        <a:rPr kumimoji="1" lang="en-US" altLang="ja-JP" dirty="0"/>
                        <a:t>2</a:t>
                      </a:r>
                      <a:r>
                        <a:rPr kumimoji="1" lang="ja-JP" altLang="en-US" dirty="0"/>
                        <a:t>回まで算定</a:t>
                      </a:r>
                    </a:p>
                  </a:txBody>
                  <a:tcPr/>
                </a:tc>
                <a:extLst>
                  <a:ext uri="{0D108BD9-81ED-4DB2-BD59-A6C34878D82A}">
                    <a16:rowId xmlns:a16="http://schemas.microsoft.com/office/drawing/2014/main" val="10001"/>
                  </a:ext>
                </a:extLst>
              </a:tr>
              <a:tr h="370840">
                <a:tc>
                  <a:txBody>
                    <a:bodyPr/>
                    <a:lstStyle/>
                    <a:p>
                      <a:r>
                        <a:rPr kumimoji="1" lang="ja-JP" altLang="en-US" dirty="0"/>
                        <a:t>実地指導料　</a:t>
                      </a:r>
                      <a:r>
                        <a:rPr kumimoji="1" lang="en-US" altLang="ja-JP" dirty="0"/>
                        <a:t>80</a:t>
                      </a:r>
                      <a:r>
                        <a:rPr kumimoji="1" lang="ja-JP" altLang="en-US" dirty="0"/>
                        <a:t>点</a:t>
                      </a:r>
                      <a:endParaRPr kumimoji="1" lang="en-US" altLang="ja-JP" dirty="0"/>
                    </a:p>
                    <a:p>
                      <a:endParaRPr kumimoji="1" lang="en-US" altLang="ja-JP" dirty="0"/>
                    </a:p>
                    <a:p>
                      <a:endParaRPr kumimoji="1" lang="en-US" altLang="ja-JP" dirty="0"/>
                    </a:p>
                    <a:p>
                      <a:endParaRPr kumimoji="1" lang="en-US" altLang="ja-JP" dirty="0"/>
                    </a:p>
                    <a:p>
                      <a:r>
                        <a:rPr kumimoji="1" lang="ja-JP" altLang="en-US" dirty="0"/>
                        <a:t>　　　月</a:t>
                      </a:r>
                      <a:r>
                        <a:rPr kumimoji="1" lang="en-US" altLang="ja-JP" dirty="0"/>
                        <a:t>1</a:t>
                      </a:r>
                      <a:r>
                        <a:rPr kumimoji="1" lang="ja-JP" altLang="en-US" dirty="0"/>
                        <a:t>回算定</a:t>
                      </a:r>
                      <a:endParaRPr kumimoji="1" lang="en-US" altLang="ja-JP" dirty="0"/>
                    </a:p>
                  </a:txBody>
                  <a:tcPr/>
                </a:tc>
                <a:tc>
                  <a:txBody>
                    <a:bodyPr/>
                    <a:lstStyle/>
                    <a:p>
                      <a:r>
                        <a:rPr kumimoji="1" lang="ja-JP" altLang="en-US" dirty="0"/>
                        <a:t>訪問歯科衛生指導料</a:t>
                      </a:r>
                      <a:endParaRPr kumimoji="1" lang="en-US" altLang="ja-JP" dirty="0"/>
                    </a:p>
                    <a:p>
                      <a:r>
                        <a:rPr kumimoji="1" lang="ja-JP" altLang="en-US" dirty="0"/>
                        <a:t>同月内単一建物</a:t>
                      </a:r>
                      <a:r>
                        <a:rPr kumimoji="1" lang="en-US" altLang="ja-JP" dirty="0"/>
                        <a:t>1</a:t>
                      </a:r>
                      <a:r>
                        <a:rPr kumimoji="1" lang="ja-JP" altLang="en-US" dirty="0"/>
                        <a:t>人　　</a:t>
                      </a:r>
                      <a:r>
                        <a:rPr kumimoji="1" lang="ja-JP" altLang="en-US" baseline="0" dirty="0"/>
                        <a:t>  </a:t>
                      </a:r>
                      <a:r>
                        <a:rPr kumimoji="1" lang="en-US" altLang="ja-JP" dirty="0"/>
                        <a:t>360</a:t>
                      </a:r>
                      <a:r>
                        <a:rPr kumimoji="1" lang="ja-JP" altLang="en-US" dirty="0"/>
                        <a:t>点</a:t>
                      </a:r>
                      <a:endParaRPr kumimoji="1" lang="en-US" altLang="ja-JP" dirty="0"/>
                    </a:p>
                    <a:p>
                      <a:r>
                        <a:rPr kumimoji="1" lang="ja-JP" altLang="en-US" dirty="0"/>
                        <a:t>同月内単一建物</a:t>
                      </a:r>
                      <a:r>
                        <a:rPr kumimoji="1" lang="en-US" altLang="ja-JP" dirty="0"/>
                        <a:t>2</a:t>
                      </a:r>
                      <a:r>
                        <a:rPr kumimoji="1" lang="ja-JP" altLang="en-US" dirty="0"/>
                        <a:t>～</a:t>
                      </a:r>
                      <a:r>
                        <a:rPr kumimoji="1" lang="en-US" altLang="ja-JP" dirty="0"/>
                        <a:t>9</a:t>
                      </a:r>
                      <a:r>
                        <a:rPr kumimoji="1" lang="ja-JP" altLang="en-US" dirty="0"/>
                        <a:t>人　</a:t>
                      </a:r>
                      <a:r>
                        <a:rPr kumimoji="1" lang="en-US" altLang="ja-JP" dirty="0"/>
                        <a:t>328</a:t>
                      </a:r>
                      <a:r>
                        <a:rPr kumimoji="1" lang="ja-JP" altLang="en-US" dirty="0"/>
                        <a:t>点</a:t>
                      </a:r>
                      <a:endParaRPr kumimoji="1" lang="en-US" altLang="ja-JP" dirty="0"/>
                    </a:p>
                    <a:p>
                      <a:r>
                        <a:rPr kumimoji="1" lang="ja-JP" altLang="en-US" dirty="0"/>
                        <a:t>同月内単一建物</a:t>
                      </a:r>
                      <a:r>
                        <a:rPr kumimoji="1" lang="en-US" altLang="ja-JP" dirty="0"/>
                        <a:t>10</a:t>
                      </a:r>
                      <a:r>
                        <a:rPr kumimoji="1" lang="ja-JP" altLang="en-US" dirty="0"/>
                        <a:t>人～　</a:t>
                      </a:r>
                      <a:r>
                        <a:rPr kumimoji="1" lang="en-US" altLang="ja-JP" dirty="0"/>
                        <a:t>300</a:t>
                      </a:r>
                      <a:r>
                        <a:rPr kumimoji="1" lang="ja-JP" altLang="en-US" dirty="0"/>
                        <a:t>点</a:t>
                      </a:r>
                      <a:endParaRPr kumimoji="1" lang="en-US" altLang="ja-JP" dirty="0"/>
                    </a:p>
                    <a:p>
                      <a:r>
                        <a:rPr kumimoji="1" lang="ja-JP" altLang="en-US" dirty="0"/>
                        <a:t>　　月</a:t>
                      </a:r>
                      <a:r>
                        <a:rPr kumimoji="1" lang="en-US" altLang="ja-JP" dirty="0"/>
                        <a:t>4</a:t>
                      </a:r>
                      <a:r>
                        <a:rPr kumimoji="1" lang="ja-JP" altLang="en-US" dirty="0"/>
                        <a:t>回まで算定</a:t>
                      </a:r>
                      <a:endParaRPr kumimoji="1" lang="en-US" altLang="ja-JP" dirty="0"/>
                    </a:p>
                    <a:p>
                      <a:r>
                        <a:rPr kumimoji="1" lang="ja-JP" altLang="en-US" dirty="0"/>
                        <a:t>歯科医師訪問から</a:t>
                      </a:r>
                      <a:r>
                        <a:rPr kumimoji="1" lang="en-US" altLang="ja-JP" dirty="0"/>
                        <a:t>2</a:t>
                      </a:r>
                      <a:r>
                        <a:rPr kumimoji="1" lang="ja-JP" altLang="en-US" dirty="0"/>
                        <a:t>か月以内</a:t>
                      </a:r>
                    </a:p>
                  </a:txBody>
                  <a:tcPr/>
                </a:tc>
                <a:tc>
                  <a:txBody>
                    <a:bodyPr/>
                    <a:lstStyle/>
                    <a:p>
                      <a:r>
                        <a:rPr kumimoji="1" lang="ja-JP" altLang="en-US" dirty="0"/>
                        <a:t>歯科衛生士居宅療養管理指導費</a:t>
                      </a:r>
                      <a:endParaRPr kumimoji="1" lang="en-US" altLang="ja-JP" dirty="0"/>
                    </a:p>
                    <a:p>
                      <a:r>
                        <a:rPr kumimoji="1" lang="ja-JP" altLang="en-US" dirty="0"/>
                        <a:t>単一建物</a:t>
                      </a:r>
                      <a:r>
                        <a:rPr kumimoji="1" lang="en-US" altLang="ja-JP" dirty="0"/>
                        <a:t>1</a:t>
                      </a:r>
                      <a:r>
                        <a:rPr kumimoji="1" lang="ja-JP" altLang="en-US" dirty="0"/>
                        <a:t>人　　　　</a:t>
                      </a:r>
                      <a:r>
                        <a:rPr kumimoji="1" lang="en-US" altLang="ja-JP" dirty="0"/>
                        <a:t>361</a:t>
                      </a:r>
                      <a:r>
                        <a:rPr kumimoji="1" lang="ja-JP" altLang="en-US" dirty="0"/>
                        <a:t>単位</a:t>
                      </a:r>
                      <a:endParaRPr kumimoji="1" lang="en-US" altLang="ja-JP" dirty="0"/>
                    </a:p>
                    <a:p>
                      <a:r>
                        <a:rPr kumimoji="1" lang="ja-JP" altLang="en-US" dirty="0"/>
                        <a:t>単一建物２人～９人</a:t>
                      </a:r>
                      <a:r>
                        <a:rPr kumimoji="1" lang="ja-JP" altLang="en-US" baseline="0" dirty="0"/>
                        <a:t>  </a:t>
                      </a:r>
                      <a:r>
                        <a:rPr kumimoji="1" lang="en-US" altLang="ja-JP" dirty="0"/>
                        <a:t>325</a:t>
                      </a:r>
                      <a:r>
                        <a:rPr kumimoji="1" lang="ja-JP" altLang="en-US" dirty="0"/>
                        <a:t>単位</a:t>
                      </a:r>
                      <a:endParaRPr kumimoji="1" lang="en-US" altLang="ja-JP" dirty="0"/>
                    </a:p>
                    <a:p>
                      <a:r>
                        <a:rPr kumimoji="1" lang="ja-JP" altLang="en-US" dirty="0"/>
                        <a:t>単一建物</a:t>
                      </a:r>
                      <a:r>
                        <a:rPr kumimoji="1" lang="en-US" altLang="ja-JP" dirty="0"/>
                        <a:t>10</a:t>
                      </a:r>
                      <a:r>
                        <a:rPr kumimoji="1" lang="ja-JP" altLang="en-US" dirty="0"/>
                        <a:t>人～　　 </a:t>
                      </a:r>
                      <a:r>
                        <a:rPr kumimoji="1" lang="en-US" altLang="ja-JP" dirty="0"/>
                        <a:t>294</a:t>
                      </a:r>
                      <a:r>
                        <a:rPr kumimoji="1" lang="ja-JP" altLang="en-US" dirty="0"/>
                        <a:t>単位</a:t>
                      </a:r>
                      <a:endParaRPr kumimoji="1" lang="en-US" altLang="ja-JP" dirty="0"/>
                    </a:p>
                    <a:p>
                      <a:r>
                        <a:rPr kumimoji="1" lang="ja-JP" altLang="en-US" dirty="0"/>
                        <a:t>　　月</a:t>
                      </a:r>
                      <a:r>
                        <a:rPr kumimoji="1" lang="en-US" altLang="ja-JP" dirty="0"/>
                        <a:t>4</a:t>
                      </a:r>
                      <a:r>
                        <a:rPr kumimoji="1" lang="ja-JP" altLang="en-US" dirty="0"/>
                        <a:t>回まで算定</a:t>
                      </a:r>
                      <a:endParaRPr kumimoji="1" lang="en-US" altLang="ja-JP" dirty="0"/>
                    </a:p>
                    <a:p>
                      <a:r>
                        <a:rPr kumimoji="1" lang="ja-JP" altLang="en-US" dirty="0"/>
                        <a:t>歯科医師訪問から</a:t>
                      </a:r>
                      <a:r>
                        <a:rPr kumimoji="1" lang="en-US" altLang="ja-JP" dirty="0"/>
                        <a:t>3</a:t>
                      </a:r>
                      <a:r>
                        <a:rPr kumimoji="1" lang="ja-JP" altLang="en-US" dirty="0"/>
                        <a:t>か月以内</a:t>
                      </a:r>
                      <a:endParaRPr kumimoji="1" lang="en-US" altLang="ja-JP"/>
                    </a:p>
                    <a:p>
                      <a:endParaRPr kumimoji="1" lang="en-US" altLang="ja-JP"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27925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歯科医師が行う居宅療養管理指導の算定要件とは？</a:t>
            </a:r>
          </a:p>
        </p:txBody>
      </p:sp>
      <p:sp>
        <p:nvSpPr>
          <p:cNvPr id="3" name="コンテンツ プレースホルダー 2"/>
          <p:cNvSpPr>
            <a:spLocks noGrp="1"/>
          </p:cNvSpPr>
          <p:nvPr>
            <p:ph idx="1"/>
          </p:nvPr>
        </p:nvSpPr>
        <p:spPr/>
        <p:txBody>
          <a:bodyPr/>
          <a:lstStyle/>
          <a:p>
            <a:r>
              <a:rPr lang="ja-JP" altLang="en-US" dirty="0"/>
              <a:t>通院困難な患者に対して、居宅を訪問しておこなうこと</a:t>
            </a:r>
            <a:endParaRPr lang="en-US" altLang="ja-JP" dirty="0"/>
          </a:p>
          <a:p>
            <a:endParaRPr lang="en-US" altLang="ja-JP" dirty="0"/>
          </a:p>
          <a:p>
            <a:r>
              <a:rPr kumimoji="1" lang="ja-JP" altLang="en-US" dirty="0"/>
              <a:t>計画的かつ継続的な歯科医学的な管理に基づき、以下の情報提供を行うこと</a:t>
            </a:r>
            <a:endParaRPr kumimoji="1" lang="en-US" altLang="ja-JP" dirty="0"/>
          </a:p>
          <a:p>
            <a:pPr marL="0" indent="0">
              <a:buNone/>
            </a:pPr>
            <a:r>
              <a:rPr lang="ja-JP" altLang="en-US" dirty="0"/>
              <a:t>　　①介護支援員（ケアマネージャー）に対する居宅サービス等</a:t>
            </a:r>
            <a:endParaRPr lang="en-US" altLang="ja-JP" dirty="0"/>
          </a:p>
          <a:p>
            <a:pPr marL="0" indent="0">
              <a:buNone/>
            </a:pPr>
            <a:r>
              <a:rPr lang="ja-JP" altLang="en-US" dirty="0"/>
              <a:t>　　　必要な情報提供</a:t>
            </a:r>
            <a:endParaRPr lang="en-US" altLang="ja-JP" dirty="0"/>
          </a:p>
          <a:p>
            <a:pPr marL="0" indent="0">
              <a:buNone/>
            </a:pPr>
            <a:r>
              <a:rPr lang="ja-JP" altLang="en-US" dirty="0"/>
              <a:t>　　②利用者もしくはその家族等に対する居宅サービスを利用す</a:t>
            </a:r>
            <a:endParaRPr lang="en-US" altLang="ja-JP" dirty="0"/>
          </a:p>
          <a:p>
            <a:pPr marL="0" indent="0">
              <a:buNone/>
            </a:pPr>
            <a:r>
              <a:rPr lang="ja-JP" altLang="en-US" dirty="0"/>
              <a:t>　　　るうえの留意点、介護方法等についての指導及び助言　　　　　</a:t>
            </a:r>
            <a:endParaRPr kumimoji="1" lang="en-US" altLang="ja-JP" dirty="0"/>
          </a:p>
        </p:txBody>
      </p:sp>
    </p:spTree>
    <p:extLst>
      <p:ext uri="{BB962C8B-B14F-4D97-AF65-F5344CB8AC3E}">
        <p14:creationId xmlns:p14="http://schemas.microsoft.com/office/powerpoint/2010/main" val="416121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ケアマネージャーに提供する情報とは？</a:t>
            </a:r>
          </a:p>
        </p:txBody>
      </p:sp>
      <p:sp>
        <p:nvSpPr>
          <p:cNvPr id="3" name="コンテンツ プレースホルダー 2"/>
          <p:cNvSpPr>
            <a:spLocks noGrp="1"/>
          </p:cNvSpPr>
          <p:nvPr>
            <p:ph idx="1"/>
          </p:nvPr>
        </p:nvSpPr>
        <p:spPr/>
        <p:txBody>
          <a:bodyPr/>
          <a:lstStyle/>
          <a:p>
            <a:r>
              <a:rPr kumimoji="1" lang="ja-JP" altLang="en-US" dirty="0"/>
              <a:t>歯科医師が居宅療養管理指導費を算定する際には、ケアマネージャーへの情報提供が必要です。</a:t>
            </a:r>
            <a:r>
              <a:rPr lang="ja-JP" altLang="en-US" dirty="0"/>
              <a:t>提供する情報は次のものです</a:t>
            </a:r>
            <a:endParaRPr lang="en-US" altLang="ja-JP" dirty="0"/>
          </a:p>
          <a:p>
            <a:pPr marL="0" indent="0">
              <a:buNone/>
            </a:pPr>
            <a:r>
              <a:rPr kumimoji="1" lang="ja-JP" altLang="en-US" dirty="0"/>
              <a:t>　</a:t>
            </a:r>
            <a:endParaRPr kumimoji="1" lang="en-US" altLang="ja-JP" dirty="0"/>
          </a:p>
          <a:p>
            <a:pPr marL="0" indent="0">
              <a:buNone/>
            </a:pPr>
            <a:r>
              <a:rPr lang="ja-JP" altLang="en-US" dirty="0"/>
              <a:t>　・基本情報（医療機関名、住所、連絡先、歯科医師名、利用者　</a:t>
            </a:r>
            <a:endParaRPr lang="en-US" altLang="ja-JP" dirty="0"/>
          </a:p>
          <a:p>
            <a:pPr marL="0" indent="0">
              <a:buNone/>
            </a:pPr>
            <a:r>
              <a:rPr kumimoji="1" lang="ja-JP" altLang="en-US" dirty="0"/>
              <a:t>　　氏名、生年月日、性別、住所連絡先等）</a:t>
            </a:r>
            <a:endParaRPr kumimoji="1" lang="en-US" altLang="ja-JP" dirty="0"/>
          </a:p>
          <a:p>
            <a:pPr marL="0" indent="0">
              <a:buNone/>
            </a:pPr>
            <a:r>
              <a:rPr lang="ja-JP" altLang="en-US" dirty="0"/>
              <a:t>　・利用者の病状、経過等</a:t>
            </a:r>
            <a:endParaRPr lang="en-US" altLang="ja-JP" dirty="0"/>
          </a:p>
          <a:p>
            <a:pPr marL="0" indent="0">
              <a:buNone/>
            </a:pPr>
            <a:r>
              <a:rPr kumimoji="1" lang="ja-JP" altLang="en-US" dirty="0"/>
              <a:t>　・介護サービスを利用する上での</a:t>
            </a:r>
            <a:r>
              <a:rPr lang="ja-JP" altLang="en-US" dirty="0"/>
              <a:t>留意点、介護方法等</a:t>
            </a:r>
            <a:endParaRPr lang="en-US" altLang="ja-JP" dirty="0"/>
          </a:p>
          <a:p>
            <a:pPr marL="0" indent="0">
              <a:buNone/>
            </a:pPr>
            <a:r>
              <a:rPr kumimoji="1" lang="ja-JP" altLang="en-US" dirty="0"/>
              <a:t>　・利用者の日常生活上の留意事項</a:t>
            </a:r>
            <a:endParaRPr kumimoji="1" lang="en-US" altLang="ja-JP" dirty="0"/>
          </a:p>
          <a:p>
            <a:pPr marL="0" indent="0">
              <a:buNone/>
            </a:pPr>
            <a:endParaRPr kumimoji="1" lang="en-US" altLang="ja-JP" dirty="0"/>
          </a:p>
        </p:txBody>
      </p:sp>
    </p:spTree>
    <p:extLst>
      <p:ext uri="{BB962C8B-B14F-4D97-AF65-F5344CB8AC3E}">
        <p14:creationId xmlns:p14="http://schemas.microsoft.com/office/powerpoint/2010/main" val="156488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ケアマネージャーへの提供方法は？</a:t>
            </a:r>
          </a:p>
        </p:txBody>
      </p:sp>
      <p:sp>
        <p:nvSpPr>
          <p:cNvPr id="3" name="コンテンツ プレースホルダー 2"/>
          <p:cNvSpPr>
            <a:spLocks noGrp="1"/>
          </p:cNvSpPr>
          <p:nvPr>
            <p:ph idx="1"/>
          </p:nvPr>
        </p:nvSpPr>
        <p:spPr/>
        <p:txBody>
          <a:bodyPr/>
          <a:lstStyle/>
          <a:p>
            <a:r>
              <a:rPr kumimoji="1" lang="ja-JP" altLang="en-US" dirty="0"/>
              <a:t>ケアマネージャーへの情報提供はサービス担当者会議への参加により行うことを基本とする。（必ずしも文書提供は必要ではない）それができない場合</a:t>
            </a:r>
            <a:endParaRPr kumimoji="1" lang="en-US" altLang="ja-JP" dirty="0"/>
          </a:p>
          <a:p>
            <a:r>
              <a:rPr lang="ja-JP" altLang="en-US" dirty="0"/>
              <a:t>「情報提供すべき事項」を文書など（メール、</a:t>
            </a:r>
            <a:r>
              <a:rPr lang="en-US" altLang="ja-JP" dirty="0"/>
              <a:t>FAX</a:t>
            </a:r>
            <a:r>
              <a:rPr lang="ja-JP" altLang="en-US" dirty="0"/>
              <a:t>でも可）によりケアマネージャーへ提供する</a:t>
            </a:r>
            <a:endParaRPr lang="en-US" altLang="ja-JP" dirty="0"/>
          </a:p>
          <a:p>
            <a:endParaRPr kumimoji="1" lang="en-US" altLang="ja-JP" dirty="0"/>
          </a:p>
          <a:p>
            <a:pPr marL="0" indent="0">
              <a:buNone/>
            </a:pPr>
            <a:r>
              <a:rPr lang="ja-JP" altLang="en-US" dirty="0"/>
              <a:t>　その際、「</a:t>
            </a:r>
            <a:r>
              <a:rPr lang="ja-JP" altLang="en-US" b="1" dirty="0"/>
              <a:t>都道府県が指定する居宅介護支援事業所向け診療情</a:t>
            </a:r>
            <a:endParaRPr lang="en-US" altLang="ja-JP" b="1" dirty="0"/>
          </a:p>
          <a:p>
            <a:pPr marL="0" indent="0">
              <a:buNone/>
            </a:pPr>
            <a:r>
              <a:rPr kumimoji="1" lang="ja-JP" altLang="en-US" dirty="0"/>
              <a:t>　</a:t>
            </a:r>
            <a:r>
              <a:rPr kumimoji="1" lang="ja-JP" altLang="en-US" b="1" dirty="0"/>
              <a:t>報提供書（歯科医師）</a:t>
            </a:r>
            <a:r>
              <a:rPr kumimoji="1" lang="ja-JP" altLang="en-US" dirty="0"/>
              <a:t>」（検索すると出てきます）を利用する</a:t>
            </a:r>
            <a:endParaRPr kumimoji="1" lang="en-US" altLang="ja-JP" dirty="0"/>
          </a:p>
          <a:p>
            <a:pPr marL="0" indent="0">
              <a:buNone/>
            </a:pPr>
            <a:r>
              <a:rPr lang="ja-JP" altLang="en-US" dirty="0"/>
              <a:t>　</a:t>
            </a:r>
            <a:r>
              <a:rPr lang="ja-JP" altLang="en-US" dirty="0" err="1"/>
              <a:t>か</a:t>
            </a:r>
            <a:r>
              <a:rPr lang="ja-JP" altLang="en-US" dirty="0"/>
              <a:t>医療における「情１」の用紙を利用してもよい。</a:t>
            </a:r>
            <a:endParaRPr lang="en-US" altLang="ja-JP" dirty="0"/>
          </a:p>
          <a:p>
            <a:pPr marL="0" indent="0">
              <a:buNone/>
            </a:pPr>
            <a:endParaRPr kumimoji="1" lang="ja-JP" altLang="en-US" dirty="0"/>
          </a:p>
        </p:txBody>
      </p:sp>
    </p:spTree>
    <p:extLst>
      <p:ext uri="{BB962C8B-B14F-4D97-AF65-F5344CB8AC3E}">
        <p14:creationId xmlns:p14="http://schemas.microsoft.com/office/powerpoint/2010/main" val="420078704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TotalTime>
  <Words>2274</Words>
  <Application>Microsoft Office PowerPoint</Application>
  <PresentationFormat>ワイド画面</PresentationFormat>
  <Paragraphs>297</Paragraphs>
  <Slides>56</Slides>
  <Notes>15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56</vt:i4>
      </vt:variant>
    </vt:vector>
  </HeadingPairs>
  <TitlesOfParts>
    <vt:vector size="61" baseType="lpstr">
      <vt:lpstr>游ゴシック</vt:lpstr>
      <vt:lpstr>游ゴシック Light</vt:lpstr>
      <vt:lpstr>Arial</vt:lpstr>
      <vt:lpstr>Rockwell</vt:lpstr>
      <vt:lpstr>Office テーマ</vt:lpstr>
      <vt:lpstr>介護保険請求について  （一度も請求したことがないのですが）</vt:lpstr>
      <vt:lpstr>　　　　　介護保険の仕組み</vt:lpstr>
      <vt:lpstr>介護保険請求が発生するのはどんな訪問先？</vt:lpstr>
      <vt:lpstr>介護保険で何を請求するの？ </vt:lpstr>
      <vt:lpstr>介護保険で請求する指導料、管理料</vt:lpstr>
      <vt:lpstr>　　　　　　指導管理料の対比表</vt:lpstr>
      <vt:lpstr>歯科医師が行う居宅療養管理指導の算定要件とは？</vt:lpstr>
      <vt:lpstr>ケアマネージャーに提供する情報とは？</vt:lpstr>
      <vt:lpstr>ケアマネージャーへの提供方法は？</vt:lpstr>
      <vt:lpstr>PowerPoint プレゼンテーション</vt:lpstr>
      <vt:lpstr>PowerPoint プレゼンテーション</vt:lpstr>
      <vt:lpstr>PowerPoint プレゼンテーション</vt:lpstr>
      <vt:lpstr>PowerPoint プレゼンテーション</vt:lpstr>
      <vt:lpstr>歯科衛生士等居宅療養管理指導の算定要件とは？</vt:lpstr>
      <vt:lpstr>歯科医師居宅療養管理指導と歯科衛生士居宅療養管理指導の用紙について</vt:lpstr>
      <vt:lpstr>PowerPoint プレゼンテーション</vt:lpstr>
      <vt:lpstr>PowerPoint プレゼンテーション</vt:lpstr>
      <vt:lpstr>PowerPoint プレゼンテーション</vt:lpstr>
      <vt:lpstr>PowerPoint プレゼンテーション</vt:lpstr>
      <vt:lpstr>介護保険証　見たことないけど？</vt:lpstr>
      <vt:lpstr>PowerPoint プレゼンテーション</vt:lpstr>
      <vt:lpstr>PowerPoint プレゼンテーション</vt:lpstr>
      <vt:lpstr>PowerPoint プレゼンテーション</vt:lpstr>
      <vt:lpstr>患者一部負担金は？</vt:lpstr>
      <vt:lpstr>どこへ請求するの？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様式はどこで入手するの？</vt:lpstr>
      <vt:lpstr>ここで、介護保険請求について国保連合会に電話してみたところ、、、、。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明細書入力の注意点</vt:lpstr>
      <vt:lpstr>サービス内容（略称）とサービスコード</vt:lpstr>
      <vt:lpstr>サービス内容（略称）とサービスコード</vt:lpstr>
      <vt:lpstr>期間限定の上乗せ分のサービスコード</vt:lpstr>
      <vt:lpstr>PowerPoint プレゼンテーション</vt:lpstr>
      <vt:lpstr>請求額集計欄</vt:lpstr>
      <vt:lpstr>PowerPoint プレゼンテーション</vt:lpstr>
      <vt:lpstr>参考資料</vt:lpstr>
      <vt:lpstr>PowerPoint プレゼンテーション</vt:lpstr>
      <vt:lpstr>PowerPoint プレゼンテーション</vt:lpstr>
      <vt:lpstr>参考資料</vt:lpstr>
      <vt:lpstr>PowerPoint プレゼンテーション</vt:lpstr>
      <vt:lpstr>PowerPoint プレゼンテーション</vt:lpstr>
      <vt:lpstr>居宅療養管理指導運営規定と居宅管理指導重要事項説明書について</vt:lpstr>
      <vt:lpstr>私が調べられたことはここまでです。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介護保険請求について</dc:title>
  <dc:creator>toyoshima toyotaka</dc:creator>
  <cp:lastModifiedBy>奥山 祥充</cp:lastModifiedBy>
  <cp:revision>79</cp:revision>
  <dcterms:created xsi:type="dcterms:W3CDTF">2021-06-14T16:08:35Z</dcterms:created>
  <dcterms:modified xsi:type="dcterms:W3CDTF">2021-06-29T04:17:04Z</dcterms:modified>
</cp:coreProperties>
</file>